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4" r:id="rId4"/>
  </p:sldMasterIdLst>
  <p:notesMasterIdLst>
    <p:notesMasterId r:id="rId32"/>
  </p:notesMasterIdLst>
  <p:handoutMasterIdLst>
    <p:handoutMasterId r:id="rId33"/>
  </p:handoutMasterIdLst>
  <p:sldIdLst>
    <p:sldId id="2147479727" r:id="rId5"/>
    <p:sldId id="2147479720" r:id="rId6"/>
    <p:sldId id="2147479721" r:id="rId7"/>
    <p:sldId id="2147479722" r:id="rId8"/>
    <p:sldId id="2147479750" r:id="rId9"/>
    <p:sldId id="2147479751" r:id="rId10"/>
    <p:sldId id="2147479752" r:id="rId11"/>
    <p:sldId id="2147479753" r:id="rId12"/>
    <p:sldId id="2147479723" r:id="rId13"/>
    <p:sldId id="2147479726" r:id="rId14"/>
    <p:sldId id="2147479728" r:id="rId15"/>
    <p:sldId id="2147479738" r:id="rId16"/>
    <p:sldId id="2147479725" r:id="rId17"/>
    <p:sldId id="2147479729" r:id="rId18"/>
    <p:sldId id="2147479731" r:id="rId19"/>
    <p:sldId id="2147479734" r:id="rId20"/>
    <p:sldId id="2147479740" r:id="rId21"/>
    <p:sldId id="2147479739" r:id="rId22"/>
    <p:sldId id="2147479744" r:id="rId23"/>
    <p:sldId id="2147479742" r:id="rId24"/>
    <p:sldId id="2147479743" r:id="rId25"/>
    <p:sldId id="2147479747" r:id="rId26"/>
    <p:sldId id="2147479748" r:id="rId27"/>
    <p:sldId id="2147479733" r:id="rId28"/>
    <p:sldId id="2147479730" r:id="rId29"/>
    <p:sldId id="2147479749"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4" userDrawn="1">
          <p15:clr>
            <a:srgbClr val="A4A3A4"/>
          </p15:clr>
        </p15:guide>
        <p15:guide id="2" pos="234" userDrawn="1">
          <p15:clr>
            <a:srgbClr val="A4A3A4"/>
          </p15:clr>
        </p15:guide>
        <p15:guide id="3" orient="horz" pos="618" userDrawn="1">
          <p15:clr>
            <a:srgbClr val="A4A3A4"/>
          </p15:clr>
        </p15:guide>
        <p15:guide id="4" pos="7151" userDrawn="1">
          <p15:clr>
            <a:srgbClr val="A4A3A4"/>
          </p15:clr>
        </p15:guide>
        <p15:guide id="5" orient="horz" pos="1684" userDrawn="1">
          <p15:clr>
            <a:srgbClr val="A4A3A4"/>
          </p15:clr>
        </p15:guide>
        <p15:guide id="6" pos="3273" userDrawn="1">
          <p15:clr>
            <a:srgbClr val="A4A3A4"/>
          </p15:clr>
        </p15:guide>
        <p15:guide id="7" pos="3885" userDrawn="1">
          <p15:clr>
            <a:srgbClr val="A4A3A4"/>
          </p15:clr>
        </p15:guide>
        <p15:guide id="8" orient="horz" pos="1207" userDrawn="1">
          <p15:clr>
            <a:srgbClr val="A4A3A4"/>
          </p15:clr>
        </p15:guide>
        <p15:guide id="9" pos="3114" userDrawn="1">
          <p15:clr>
            <a:srgbClr val="A4A3A4"/>
          </p15:clr>
        </p15:guide>
        <p15:guide id="10" orient="horz" pos="777" userDrawn="1">
          <p15:clr>
            <a:srgbClr val="A4A3A4"/>
          </p15:clr>
        </p15:guide>
        <p15:guide id="11" orient="horz" pos="3294" userDrawn="1">
          <p15:clr>
            <a:srgbClr val="A4A3A4"/>
          </p15:clr>
        </p15:guide>
        <p15:guide id="12" pos="4702" userDrawn="1">
          <p15:clr>
            <a:srgbClr val="A4A3A4"/>
          </p15:clr>
        </p15:guide>
        <p15:guide id="13" orient="horz" pos="981" userDrawn="1">
          <p15:clr>
            <a:srgbClr val="A4A3A4"/>
          </p15:clr>
        </p15:guide>
        <p15:guide id="14" pos="461" userDrawn="1">
          <p15:clr>
            <a:srgbClr val="A4A3A4"/>
          </p15:clr>
        </p15:guide>
        <p15:guide id="15" pos="57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491B02-3E49-7592-48BA-9350F60154F6}" name="Kim Peters (MKT-NA)" initials="KP" userId="S::kim_peters@trendmicro.com::41aadf87-e64f-4bac-bec2-80b4c342a6f0" providerId="AD"/>
  <p188:author id="{5345FFEA-78E0-C7AD-AB97-04961549281E}" name="Carolyn Harman RGD" initials="CHR" userId="c7d49f3f7319a2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EBF"/>
    <a:srgbClr val="E1E1E1"/>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354"/>
  </p:normalViewPr>
  <p:slideViewPr>
    <p:cSldViewPr snapToGrid="0">
      <p:cViewPr varScale="1">
        <p:scale>
          <a:sx n="93" d="100"/>
          <a:sy n="93" d="100"/>
        </p:scale>
        <p:origin x="1864" y="208"/>
      </p:cViewPr>
      <p:guideLst>
        <p:guide orient="horz" pos="1344"/>
        <p:guide pos="234"/>
        <p:guide orient="horz" pos="618"/>
        <p:guide pos="7151"/>
        <p:guide orient="horz" pos="1684"/>
        <p:guide pos="3273"/>
        <p:guide pos="3885"/>
        <p:guide orient="horz" pos="1207"/>
        <p:guide pos="3114"/>
        <p:guide orient="horz" pos="777"/>
        <p:guide orient="horz" pos="3294"/>
        <p:guide pos="4702"/>
        <p:guide orient="horz" pos="981"/>
        <p:guide pos="461"/>
        <p:guide pos="57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29B81C-723A-1D23-C661-E64B1FB575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7C1952-61BC-5419-99D6-7BF0FDE9C1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A7435E-8D21-8840-A9A7-FB7E10A34CD4}" type="datetimeFigureOut">
              <a:rPr lang="en-US" smtClean="0"/>
              <a:t>2/6/26</a:t>
            </a:fld>
            <a:endParaRPr lang="en-US"/>
          </a:p>
        </p:txBody>
      </p:sp>
      <p:sp>
        <p:nvSpPr>
          <p:cNvPr id="4" name="Footer Placeholder 3">
            <a:extLst>
              <a:ext uri="{FF2B5EF4-FFF2-40B4-BE49-F238E27FC236}">
                <a16:creationId xmlns:a16="http://schemas.microsoft.com/office/drawing/2014/main" id="{94FA57FD-F3BD-8B6C-82BB-0E514011A9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D186D5-E107-D7E1-6B46-3CF3D6D9B3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D16F31-827F-9D46-9E21-8B0D7A645E90}" type="slidenum">
              <a:rPr lang="en-US" smtClean="0"/>
              <a:t>‹#›</a:t>
            </a:fld>
            <a:endParaRPr lang="en-US"/>
          </a:p>
        </p:txBody>
      </p:sp>
    </p:spTree>
    <p:extLst>
      <p:ext uri="{BB962C8B-B14F-4D97-AF65-F5344CB8AC3E}">
        <p14:creationId xmlns:p14="http://schemas.microsoft.com/office/powerpoint/2010/main" val="5058737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523BD-BB5C-0643-928F-78C67AFC9268}" type="datetimeFigureOut">
              <a:rPr lang="en-US" smtClean="0"/>
              <a:t>2/6/26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65231-30EC-D34E-A91F-441D95119DDA}" type="slidenum">
              <a:rPr lang="en-US" smtClean="0"/>
              <a:t>‹#›</a:t>
            </a:fld>
            <a:endParaRPr lang="en-US"/>
          </a:p>
        </p:txBody>
      </p:sp>
    </p:spTree>
    <p:extLst>
      <p:ext uri="{BB962C8B-B14F-4D97-AF65-F5344CB8AC3E}">
        <p14:creationId xmlns:p14="http://schemas.microsoft.com/office/powerpoint/2010/main" val="41342087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Good afternoon everyone! We are team 9, here to present our Minion AI. To briefly introduce ourselves, our members are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a:t>
            </a:fld>
            <a:endParaRPr lang="en-US"/>
          </a:p>
        </p:txBody>
      </p:sp>
    </p:spTree>
    <p:extLst>
      <p:ext uri="{BB962C8B-B14F-4D97-AF65-F5344CB8AC3E}">
        <p14:creationId xmlns:p14="http://schemas.microsoft.com/office/powerpoint/2010/main" val="30640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 </a:t>
            </a:r>
            <a:r>
              <a:rPr lang="en-US">
                <a:ea typeface="Calibri"/>
                <a:cs typeface="Calibri"/>
              </a:rPr>
              <a:t>For our project</a:t>
            </a:r>
            <a:r>
              <a:rPr lang="en-US" dirty="0">
                <a:ea typeface="Calibri"/>
                <a:cs typeface="Calibri"/>
              </a:rPr>
              <a:t>, we decided to use MCP servers in our architecture</a:t>
            </a:r>
            <a:r>
              <a:rPr lang="en-US">
                <a:ea typeface="Calibri"/>
                <a:cs typeface="Calibri"/>
              </a:rPr>
              <a:t>.</a:t>
            </a:r>
            <a:endParaRPr lang="en-US" dirty="0">
              <a:ea typeface="Calibri"/>
              <a:cs typeface="Calibri"/>
            </a:endParaRPr>
          </a:p>
          <a:p>
            <a:r>
              <a:rPr lang="en-US" dirty="0">
                <a:ea typeface="Calibri"/>
                <a:cs typeface="Calibri"/>
              </a:rPr>
              <a:t>  - By integrating MCP, we reduce the need to learn API calls for external tooling</a:t>
            </a:r>
            <a:endParaRPr lang="en-US">
              <a:ea typeface="Calibri"/>
              <a:cs typeface="Calibri"/>
            </a:endParaRPr>
          </a:p>
          <a:p>
            <a:r>
              <a:rPr lang="en-US">
                <a:ea typeface="Calibri"/>
                <a:cs typeface="Calibri"/>
              </a:rPr>
              <a:t>  - and we can</a:t>
            </a:r>
            <a:r>
              <a:rPr lang="en-US" dirty="0">
                <a:ea typeface="Calibri"/>
                <a:cs typeface="Calibri"/>
              </a:rPr>
              <a:t> </a:t>
            </a:r>
            <a:r>
              <a:rPr lang="en-US">
                <a:ea typeface="Calibri"/>
                <a:cs typeface="Calibri"/>
              </a:rPr>
              <a:t>integrate </a:t>
            </a:r>
            <a:r>
              <a:rPr lang="en-US" dirty="0">
                <a:ea typeface="Calibri"/>
                <a:cs typeface="Calibri"/>
              </a:rPr>
              <a:t>AI models to create queries to MCP servers </a:t>
            </a:r>
            <a:r>
              <a:rPr lang="en-US">
                <a:ea typeface="Calibri"/>
                <a:cs typeface="Calibri"/>
              </a:rPr>
              <a:t>for </a:t>
            </a:r>
            <a:r>
              <a:rPr lang="en-US" dirty="0">
                <a:ea typeface="Calibri"/>
                <a:cs typeface="Calibri"/>
              </a:rPr>
              <a:t>their </a:t>
            </a:r>
            <a:r>
              <a:rPr lang="en-US">
                <a:ea typeface="Calibri"/>
                <a:cs typeface="Calibri"/>
              </a:rPr>
              <a:t>tools</a:t>
            </a:r>
            <a:br>
              <a:rPr lang="en-US" dirty="0">
                <a:ea typeface="Calibri"/>
                <a:cs typeface="Calibri"/>
              </a:rPr>
            </a:br>
            <a:br>
              <a:rPr lang="en-US" dirty="0">
                <a:ea typeface="Calibri"/>
                <a:cs typeface="Calibri"/>
              </a:rPr>
            </a:br>
            <a:r>
              <a:rPr lang="en-US" dirty="0">
                <a:ea typeface="Calibri"/>
                <a:cs typeface="Calibri"/>
              </a:rPr>
              <a:t>- To create MCP clients, we used the </a:t>
            </a:r>
            <a:r>
              <a:rPr lang="en-US" dirty="0" err="1">
                <a:ea typeface="Calibri"/>
                <a:cs typeface="Calibri"/>
              </a:rPr>
              <a:t>LangChain</a:t>
            </a:r>
            <a:r>
              <a:rPr lang="en-US" dirty="0">
                <a:ea typeface="Calibri"/>
                <a:cs typeface="Calibri"/>
              </a:rPr>
              <a:t> MCP Adapter framework</a:t>
            </a:r>
            <a:r>
              <a:rPr lang="en-US">
                <a:ea typeface="Calibri"/>
                <a:cs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  - </a:t>
            </a:r>
            <a:r>
              <a:rPr lang="en-US">
                <a:ea typeface="Calibri"/>
                <a:cs typeface="Calibri"/>
              </a:rPr>
              <a:t>where</a:t>
            </a:r>
            <a:r>
              <a:rPr lang="en-US" dirty="0">
                <a:ea typeface="Calibri"/>
                <a:cs typeface="Calibri"/>
              </a:rPr>
              <a:t> MCP clients can connect to multiple MCP servers for </a:t>
            </a:r>
            <a:r>
              <a:rPr lang="en-US">
                <a:ea typeface="Calibri"/>
                <a:cs typeface="Calibri"/>
              </a:rPr>
              <a:t>our workflow</a:t>
            </a:r>
            <a:endParaRPr lang="en-US" dirty="0">
              <a:ea typeface="Calibri"/>
              <a:cs typeface="Calibri"/>
            </a:endParaRPr>
          </a:p>
          <a:p>
            <a:r>
              <a:rPr lang="en-US" dirty="0">
                <a:ea typeface="Calibri"/>
                <a:cs typeface="Calibri"/>
              </a:rPr>
              <a:t>  - By using this structure, we create consistent tool loading for our workflow and simplify our architecture</a:t>
            </a:r>
          </a:p>
          <a:p>
            <a:endParaRPr lang="en-US" dirty="0">
              <a:ea typeface="Calibri"/>
              <a:cs typeface="Calibri"/>
            </a:endParaRPr>
          </a:p>
          <a:p>
            <a:endParaRPr lang="en-US" dirty="0">
              <a:ea typeface="Calibri"/>
              <a:cs typeface="Calibri"/>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10</a:t>
            </a:fld>
            <a:endParaRPr lang="en-US"/>
          </a:p>
        </p:txBody>
      </p:sp>
    </p:spTree>
    <p:extLst>
      <p:ext uri="{BB962C8B-B14F-4D97-AF65-F5344CB8AC3E}">
        <p14:creationId xmlns:p14="http://schemas.microsoft.com/office/powerpoint/2010/main" val="3460603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6EA8-127A-489D-F1B0-1937A7905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932C9-0FFB-6891-7C34-B98204D7E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7A6984-5F67-C2D5-A0DD-D9B5567D176B}"/>
              </a:ext>
            </a:extLst>
          </p:cNvPr>
          <p:cNvSpPr>
            <a:spLocks noGrp="1"/>
          </p:cNvSpPr>
          <p:nvPr>
            <p:ph type="body" idx="1"/>
          </p:nvPr>
        </p:nvSpPr>
        <p:spPr/>
        <p:txBody>
          <a:bodyPr/>
          <a:lstStyle/>
          <a:p>
            <a:r>
              <a:rPr lang="en-US">
                <a:ea typeface="Calibri"/>
                <a:cs typeface="Calibri"/>
              </a:rPr>
              <a:t>- Moving on to the MCP code, we initialize a multi-server MCP client using the </a:t>
            </a:r>
            <a:r>
              <a:rPr lang="en-US" err="1">
                <a:ea typeface="Calibri"/>
                <a:cs typeface="Calibri"/>
              </a:rPr>
              <a:t>LangChain</a:t>
            </a:r>
            <a:r>
              <a:rPr lang="en-US">
                <a:ea typeface="Calibri"/>
                <a:cs typeface="Calibri"/>
              </a:rPr>
              <a:t> MCP Adapter tools</a:t>
            </a:r>
          </a:p>
          <a:p>
            <a:r>
              <a:rPr lang="en-US">
                <a:ea typeface="Calibri"/>
                <a:cs typeface="Calibri"/>
              </a:rPr>
              <a:t>  - and then provide the configurations for our MCP servers</a:t>
            </a:r>
          </a:p>
          <a:p>
            <a:r>
              <a:rPr lang="en-US">
                <a:ea typeface="Calibri"/>
                <a:cs typeface="Calibri"/>
              </a:rPr>
              <a:t>  </a:t>
            </a:r>
          </a:p>
          <a:p>
            <a:r>
              <a:rPr lang="en-US">
                <a:ea typeface="Calibri"/>
                <a:cs typeface="Calibri"/>
              </a:rPr>
              <a:t>- In our project, we use the official Atlassian and GitHub MCP servers: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Calibri"/>
                <a:cs typeface="Calibri"/>
              </a:rPr>
              <a:t>  - To setup the Atlassian MCP server, we used Node.js (</a:t>
            </a:r>
            <a:r>
              <a:rPr lang="en-US" err="1">
                <a:ea typeface="Calibri"/>
                <a:cs typeface="Calibri"/>
              </a:rPr>
              <a:t>npx</a:t>
            </a:r>
            <a:r>
              <a:rPr lang="en-US">
                <a:ea typeface="Calibri"/>
                <a:cs typeface="Calibri"/>
              </a:rPr>
              <a:t>) to locally run a proxy to allow interactions with the remote MCP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Calibri"/>
                <a:cs typeface="Calibri"/>
              </a:rPr>
              <a:t>  - For the GitHub MCP server, we simply use an executable to interact with the remote MCP server</a:t>
            </a:r>
          </a:p>
          <a:p>
            <a:endParaRPr lang="en-US">
              <a:ea typeface="Calibri"/>
              <a:cs typeface="Calibri"/>
            </a:endParaRPr>
          </a:p>
          <a:p>
            <a:r>
              <a:rPr lang="en-US">
                <a:ea typeface="Calibri"/>
                <a:cs typeface="Calibri"/>
              </a:rPr>
              <a:t>- Throughout the rest of the workflow, we can simply provide queries to the MCP client.</a:t>
            </a:r>
          </a:p>
          <a:p>
            <a:r>
              <a:rPr lang="en-US">
                <a:ea typeface="Calibri"/>
                <a:cs typeface="Calibri"/>
              </a:rPr>
              <a:t>  - The client then determines the appropriate tooling to use and creates requests to the client’s MCP servers</a:t>
            </a:r>
          </a:p>
        </p:txBody>
      </p:sp>
      <p:sp>
        <p:nvSpPr>
          <p:cNvPr id="4" name="Footer Placeholder 3">
            <a:extLst>
              <a:ext uri="{FF2B5EF4-FFF2-40B4-BE49-F238E27FC236}">
                <a16:creationId xmlns:a16="http://schemas.microsoft.com/office/drawing/2014/main" id="{297D8399-8473-E635-4623-7147972EDD13}"/>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634F3B88-45A4-961C-72EA-F6AC16976AFC}"/>
              </a:ext>
            </a:extLst>
          </p:cNvPr>
          <p:cNvSpPr>
            <a:spLocks noGrp="1"/>
          </p:cNvSpPr>
          <p:nvPr>
            <p:ph type="sldNum" sz="quarter" idx="5"/>
          </p:nvPr>
        </p:nvSpPr>
        <p:spPr/>
        <p:txBody>
          <a:bodyPr/>
          <a:lstStyle/>
          <a:p>
            <a:fld id="{AF865231-30EC-D34E-A91F-441D95119DDA}" type="slidenum">
              <a:rPr lang="en-US" smtClean="0"/>
              <a:t>11</a:t>
            </a:fld>
            <a:endParaRPr lang="en-US"/>
          </a:p>
        </p:txBody>
      </p:sp>
    </p:spTree>
    <p:extLst>
      <p:ext uri="{BB962C8B-B14F-4D97-AF65-F5344CB8AC3E}">
        <p14:creationId xmlns:p14="http://schemas.microsoft.com/office/powerpoint/2010/main" val="385851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Sans-Serif"/>
              <a:buChar char="-"/>
            </a:pPr>
            <a:r>
              <a:rPr lang="en-US">
                <a:ea typeface="Calibri"/>
                <a:cs typeface="Calibri"/>
              </a:rPr>
              <a:t>We also implemented a </a:t>
            </a:r>
            <a:r>
              <a:rPr lang="en-US" err="1">
                <a:ea typeface="Calibri"/>
                <a:cs typeface="Calibri"/>
              </a:rPr>
              <a:t>slackbot</a:t>
            </a:r>
            <a:r>
              <a:rPr lang="en-US">
                <a:ea typeface="Calibri"/>
                <a:cs typeface="Calibri"/>
              </a:rPr>
              <a:t> to notify developers of the workflow.</a:t>
            </a:r>
            <a:endParaRPr lang="en-US"/>
          </a:p>
          <a:p>
            <a:pPr marL="171450" indent="-171450">
              <a:buFont typeface="Calibri,Sans-Serif"/>
              <a:buChar char="-"/>
            </a:pPr>
            <a:r>
              <a:rPr lang="en-US"/>
              <a:t>We hoped to leverage teams </a:t>
            </a:r>
            <a:r>
              <a:rPr lang="en-US" err="1"/>
              <a:t>mcp</a:t>
            </a:r>
            <a:r>
              <a:rPr lang="en-US"/>
              <a:t> but due to time constraints we had to use slack for this POC</a:t>
            </a:r>
            <a:endParaRPr lang="en-US">
              <a:solidFill>
                <a:srgbClr val="444444"/>
              </a:solidFill>
              <a:ea typeface="Calibri"/>
              <a:cs typeface="Calibri"/>
            </a:endParaRPr>
          </a:p>
          <a:p>
            <a:pPr marL="171450" indent="-171450">
              <a:buFont typeface="Calibri"/>
              <a:buChar char="-"/>
            </a:pPr>
            <a:r>
              <a:rPr lang="en-US">
                <a:ea typeface="Calibri"/>
                <a:cs typeface="Calibri"/>
              </a:rPr>
              <a:t>As seen on the screenshot, this </a:t>
            </a:r>
            <a:r>
              <a:rPr lang="en-US" err="1">
                <a:ea typeface="Calibri"/>
                <a:cs typeface="Calibri"/>
              </a:rPr>
              <a:t>slackbot</a:t>
            </a:r>
            <a:r>
              <a:rPr lang="en-US">
                <a:ea typeface="Calibri"/>
                <a:cs typeface="Calibri"/>
              </a:rPr>
              <a:t> updates developers on the transcript used, a summary of the workflow and links to the PR and confluence pages for review.</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12</a:t>
            </a:fld>
            <a:endParaRPr lang="en-US"/>
          </a:p>
        </p:txBody>
      </p:sp>
    </p:spTree>
    <p:extLst>
      <p:ext uri="{BB962C8B-B14F-4D97-AF65-F5344CB8AC3E}">
        <p14:creationId xmlns:p14="http://schemas.microsoft.com/office/powerpoint/2010/main" val="391794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For this project, we also implemented RAG – </a:t>
            </a:r>
            <a:r>
              <a:rPr lang="en-US" err="1">
                <a:ea typeface="Calibri"/>
                <a:cs typeface="Calibri"/>
              </a:rPr>
              <a:t>Retreival</a:t>
            </a:r>
            <a:r>
              <a:rPr lang="en-US">
                <a:ea typeface="Calibri"/>
                <a:cs typeface="Calibri"/>
              </a:rPr>
              <a:t> augmented generation using chroma DB a vector database </a:t>
            </a:r>
            <a:r>
              <a:rPr lang="en-US"/>
              <a:t>To ensure more relevant results </a:t>
            </a:r>
          </a:p>
          <a:p>
            <a:pPr marL="171450" indent="-171450">
              <a:buFont typeface="Calibri"/>
              <a:buChar char="-"/>
            </a:pPr>
            <a:r>
              <a:rPr lang="en-US">
                <a:ea typeface="Calibri"/>
                <a:cs typeface="Calibri"/>
              </a:rPr>
              <a:t>This database is populated with pre-requisite knowledge and current knowledge the agent may require</a:t>
            </a:r>
          </a:p>
          <a:p>
            <a:pPr marL="171450" indent="-171450">
              <a:buFont typeface="Calibri"/>
              <a:buChar char="-"/>
            </a:pPr>
            <a:r>
              <a:rPr lang="en-US">
                <a:ea typeface="Calibri"/>
                <a:cs typeface="Calibri"/>
              </a:rPr>
              <a:t>Also, To ensure better query accuracy, we split the document into chunks while populating the database</a:t>
            </a:r>
          </a:p>
          <a:p>
            <a:endParaRPr lang="en-US">
              <a:ea typeface="Calibri"/>
              <a:cs typeface="Calibri"/>
            </a:endParaRPr>
          </a:p>
          <a:p>
            <a:pPr marL="171450" indent="-171450">
              <a:buFont typeface="Calibri"/>
              <a:buChar char="-"/>
            </a:pPr>
            <a:r>
              <a:rPr lang="en-US">
                <a:ea typeface="Calibri"/>
                <a:cs typeface="Calibri"/>
              </a:rPr>
              <a:t>Using chroma </a:t>
            </a:r>
            <a:r>
              <a:rPr lang="en-US" err="1">
                <a:ea typeface="Calibri"/>
                <a:cs typeface="Calibri"/>
              </a:rPr>
              <a:t>db</a:t>
            </a:r>
            <a:r>
              <a:rPr lang="en-US">
                <a:ea typeface="Calibri"/>
                <a:cs typeface="Calibri"/>
              </a:rPr>
              <a:t> as its open source makes it easy to use and it integrates well with AI models and other frameworks</a:t>
            </a:r>
          </a:p>
          <a:p>
            <a:pPr marL="171450" indent="-171450">
              <a:buFont typeface="Calibri"/>
              <a:buChar char="-"/>
            </a:pPr>
            <a:r>
              <a:rPr lang="en-US">
                <a:ea typeface="Calibri"/>
                <a:cs typeface="Calibri"/>
              </a:rPr>
              <a:t>While chroma </a:t>
            </a:r>
            <a:r>
              <a:rPr lang="en-US" err="1">
                <a:ea typeface="Calibri"/>
                <a:cs typeface="Calibri"/>
              </a:rPr>
              <a:t>db</a:t>
            </a:r>
            <a:r>
              <a:rPr lang="en-US">
                <a:ea typeface="Calibri"/>
                <a:cs typeface="Calibri"/>
              </a:rPr>
              <a:t> runs locally, we did connect it to </a:t>
            </a:r>
            <a:r>
              <a:rPr lang="en-US" err="1">
                <a:ea typeface="Calibri"/>
                <a:cs typeface="Calibri"/>
              </a:rPr>
              <a:t>RDsec</a:t>
            </a:r>
            <a:r>
              <a:rPr lang="en-US">
                <a:ea typeface="Calibri"/>
                <a:cs typeface="Calibri"/>
              </a:rPr>
              <a:t> One and used one of the embedding models provided by them</a:t>
            </a:r>
          </a:p>
          <a:p>
            <a:pPr marL="171450" indent="-171450">
              <a:buFont typeface="Calibri"/>
              <a:buChar char="-"/>
            </a:pPr>
            <a:r>
              <a:rPr lang="en-US">
                <a:ea typeface="Calibri"/>
                <a:cs typeface="Calibri"/>
              </a:rPr>
              <a:t>Used this embedding model </a:t>
            </a:r>
            <a:r>
              <a:rPr lang="en-US"/>
              <a:t>for higher accuracy and richer embeddings. especially good for complex text or tasks requiring nuanced understanding</a:t>
            </a:r>
            <a:endParaRPr lang="en-US">
              <a:ea typeface="Calibri"/>
              <a:cs typeface="Calibri"/>
            </a:endParaRPr>
          </a:p>
          <a:p>
            <a:pPr marL="171450" indent="-171450">
              <a:buFont typeface="Calibri"/>
              <a:buChar char="-"/>
            </a:pPr>
            <a:r>
              <a:rPr lang="en-US"/>
              <a:t>RAG (</a:t>
            </a:r>
            <a:r>
              <a:rPr lang="en-US" err="1"/>
              <a:t>Reterieval</a:t>
            </a:r>
            <a:r>
              <a:rPr lang="en-US"/>
              <a:t> augmented generation) AI framework that combines the strengths of information retrieval with generative large language models (LLMs)</a:t>
            </a:r>
            <a:endParaRPr lang="en-US">
              <a:ea typeface="Calibri"/>
              <a:cs typeface="Calibri"/>
            </a:endParaRPr>
          </a:p>
          <a:p>
            <a:pPr marL="171450" indent="-171450">
              <a:buFont typeface="Calibri"/>
              <a:buChar char="-"/>
            </a:pPr>
            <a:endParaRPr lang="en-US">
              <a:ea typeface="Calibri"/>
              <a:cs typeface="Calibri"/>
            </a:endParaRPr>
          </a:p>
          <a:p>
            <a:pPr marL="285750" indent="-285750">
              <a:buFont typeface="Calibri"/>
              <a:buChar char="-"/>
            </a:pPr>
            <a:endParaRPr lang="en-US">
              <a:ea typeface="Calibri"/>
              <a:cs typeface="Calibri"/>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13</a:t>
            </a:fld>
            <a:endParaRPr lang="en-US"/>
          </a:p>
        </p:txBody>
      </p:sp>
    </p:spTree>
    <p:extLst>
      <p:ext uri="{BB962C8B-B14F-4D97-AF65-F5344CB8AC3E}">
        <p14:creationId xmlns:p14="http://schemas.microsoft.com/office/powerpoint/2010/main" val="3548056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 is a snippet of code to show how it was implemented</a:t>
            </a:r>
          </a:p>
          <a:p>
            <a:r>
              <a:rPr lang="en-US">
                <a:ea typeface="Calibri"/>
                <a:cs typeface="Calibri"/>
              </a:rPr>
              <a:t>Angus will now talk about our demo feature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14</a:t>
            </a:fld>
            <a:endParaRPr lang="en-US"/>
          </a:p>
        </p:txBody>
      </p:sp>
    </p:spTree>
    <p:extLst>
      <p:ext uri="{BB962C8B-B14F-4D97-AF65-F5344CB8AC3E}">
        <p14:creationId xmlns:p14="http://schemas.microsoft.com/office/powerpoint/2010/main" val="3404943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DE939-4727-D695-9802-D0857B0A4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2E0BB-B7E7-EC37-6B32-D91A65CAE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6A372C-5D4A-47FB-2E67-24C8CAA5AC47}"/>
              </a:ext>
            </a:extLst>
          </p:cNvPr>
          <p:cNvSpPr>
            <a:spLocks noGrp="1"/>
          </p:cNvSpPr>
          <p:nvPr>
            <p:ph type="body" idx="1"/>
          </p:nvPr>
        </p:nvSpPr>
        <p:spPr/>
        <p:txBody>
          <a:bodyPr/>
          <a:lstStyle/>
          <a:p>
            <a:r>
              <a:rPr lang="en-US" dirty="0"/>
              <a:t>For our demo feature, we have a stress test made for Linux that we will want to port to Windows.</a:t>
            </a:r>
            <a:endParaRPr lang="en-US" dirty="0">
              <a:cs typeface="Calibri"/>
            </a:endParaRPr>
          </a:p>
          <a:p>
            <a:endParaRPr lang="en-US" dirty="0">
              <a:ea typeface="Calibri"/>
              <a:cs typeface="Calibri"/>
            </a:endParaRPr>
          </a:p>
          <a:p>
            <a:r>
              <a:rPr lang="en-US" dirty="0">
                <a:ea typeface="Calibri"/>
                <a:cs typeface="Calibri"/>
              </a:rPr>
              <a:t>The stress test, generated by Claude Code applies heavy file operations, which involves not only writing data, but also making metadata changes, such as user and group metadata. In addition to file operations, the test spawns a large number of child processes and then terminates them.</a:t>
            </a:r>
          </a:p>
          <a:p>
            <a:endParaRPr lang="en-US" dirty="0">
              <a:ea typeface="Calibri"/>
              <a:cs typeface="Calibri"/>
            </a:endParaRPr>
          </a:p>
          <a:p>
            <a:r>
              <a:rPr lang="en-US" dirty="0">
                <a:ea typeface="Calibri"/>
                <a:cs typeface="Calibri"/>
              </a:rPr>
              <a:t>The executable can take a variety of parameters for the various magic numbers in such a test, such as the size of the random data written to each file, the number of files, number of child processes, etc. This was written in C99, according to prompts, and included  </a:t>
            </a:r>
            <a:r>
              <a:rPr lang="en-US" dirty="0" err="1">
                <a:ea typeface="Calibri"/>
                <a:cs typeface="Calibri"/>
              </a:rPr>
              <a:t>Doxygen</a:t>
            </a:r>
            <a:r>
              <a:rPr lang="en-US" dirty="0">
                <a:ea typeface="Calibri"/>
                <a:cs typeface="Calibri"/>
              </a:rPr>
              <a:t> markup. Then refinement were made through human intervention. </a:t>
            </a:r>
          </a:p>
          <a:p>
            <a:endParaRPr lang="en-US" dirty="0">
              <a:ea typeface="Calibri"/>
              <a:cs typeface="Calibri"/>
            </a:endParaRPr>
          </a:p>
        </p:txBody>
      </p:sp>
      <p:sp>
        <p:nvSpPr>
          <p:cNvPr id="4" name="Footer Placeholder 3">
            <a:extLst>
              <a:ext uri="{FF2B5EF4-FFF2-40B4-BE49-F238E27FC236}">
                <a16:creationId xmlns:a16="http://schemas.microsoft.com/office/drawing/2014/main" id="{65417A64-DE4C-9EB0-7F4F-77A7D656BBD0}"/>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A9462FAC-490F-7773-FC65-ED0C8B02C507}"/>
              </a:ext>
            </a:extLst>
          </p:cNvPr>
          <p:cNvSpPr>
            <a:spLocks noGrp="1"/>
          </p:cNvSpPr>
          <p:nvPr>
            <p:ph type="sldNum" sz="quarter" idx="5"/>
          </p:nvPr>
        </p:nvSpPr>
        <p:spPr/>
        <p:txBody>
          <a:bodyPr/>
          <a:lstStyle/>
          <a:p>
            <a:fld id="{AF865231-30EC-D34E-A91F-441D95119DDA}" type="slidenum">
              <a:rPr lang="en-US" smtClean="0"/>
              <a:t>15</a:t>
            </a:fld>
            <a:endParaRPr lang="en-US"/>
          </a:p>
        </p:txBody>
      </p:sp>
    </p:spTree>
    <p:extLst>
      <p:ext uri="{BB962C8B-B14F-4D97-AF65-F5344CB8AC3E}">
        <p14:creationId xmlns:p14="http://schemas.microsoft.com/office/powerpoint/2010/main" val="2773762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the RAG population, we created a PDF that contains the mappings of the Windows API calls to Linux System Calls. We put this PDF into the vector database to give it relevant technical knowledge of how to complete the task. </a:t>
            </a:r>
          </a:p>
          <a:p>
            <a:endParaRPr lang="en-CA" dirty="0"/>
          </a:p>
          <a:p>
            <a:r>
              <a:rPr lang="en-CA" dirty="0"/>
              <a:t>If this workflow were in production, we would put a lot more internal data sources, such as Confluence Wiki pages, so that it knows how we create Jira tickets internally, and how our development culture works.</a:t>
            </a:r>
            <a:endParaRPr lang="en-CA" dirty="0">
              <a:ea typeface="Calibri"/>
              <a:cs typeface="Calibri"/>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16</a:t>
            </a:fld>
            <a:endParaRPr lang="en-US"/>
          </a:p>
        </p:txBody>
      </p:sp>
    </p:spTree>
    <p:extLst>
      <p:ext uri="{BB962C8B-B14F-4D97-AF65-F5344CB8AC3E}">
        <p14:creationId xmlns:p14="http://schemas.microsoft.com/office/powerpoint/2010/main" val="3135639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hours into this hackathon, we just had a myriad of problems…</a:t>
            </a:r>
          </a:p>
          <a:p>
            <a:endParaRPr lang="en-US" dirty="0"/>
          </a:p>
          <a:p>
            <a:r>
              <a:rPr lang="en-US" dirty="0"/>
              <a:t>When anyone came by to ask us how our project was going, we always responded with……. SIGHHHHHHHHHHH</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17</a:t>
            </a:fld>
            <a:endParaRPr lang="en-US"/>
          </a:p>
        </p:txBody>
      </p:sp>
    </p:spTree>
    <p:extLst>
      <p:ext uri="{BB962C8B-B14F-4D97-AF65-F5344CB8AC3E}">
        <p14:creationId xmlns:p14="http://schemas.microsoft.com/office/powerpoint/2010/main" val="75486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discussed with the team and suggested a high risk, high reward path.</a:t>
            </a:r>
          </a:p>
          <a:p>
            <a:r>
              <a:rPr lang="en-US" dirty="0"/>
              <a:t>I would try to build the entire project, with vibe coding…</a:t>
            </a:r>
          </a:p>
          <a:p>
            <a:endParaRPr lang="en-US" dirty="0"/>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18</a:t>
            </a:fld>
            <a:endParaRPr lang="en-US"/>
          </a:p>
        </p:txBody>
      </p:sp>
    </p:spTree>
    <p:extLst>
      <p:ext uri="{BB962C8B-B14F-4D97-AF65-F5344CB8AC3E}">
        <p14:creationId xmlns:p14="http://schemas.microsoft.com/office/powerpoint/2010/main" val="113970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agreed, so I set up Claude Code, and spent 40 MINUTES writing this first prompt.</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19</a:t>
            </a:fld>
            <a:endParaRPr lang="en-US"/>
          </a:p>
        </p:txBody>
      </p:sp>
    </p:spTree>
    <p:extLst>
      <p:ext uri="{BB962C8B-B14F-4D97-AF65-F5344CB8AC3E}">
        <p14:creationId xmlns:p14="http://schemas.microsoft.com/office/powerpoint/2010/main" val="365657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87194-EE05-1A1C-B821-0F948BF416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D7ECA-F506-5C72-81E0-65CCC74F9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D754B-56B7-48E7-6509-4A921B2D5D0C}"/>
              </a:ext>
            </a:extLst>
          </p:cNvPr>
          <p:cNvSpPr>
            <a:spLocks noGrp="1"/>
          </p:cNvSpPr>
          <p:nvPr>
            <p:ph type="body" idx="1"/>
          </p:nvPr>
        </p:nvSpPr>
        <p:spPr/>
        <p:txBody>
          <a:bodyPr/>
          <a:lstStyle/>
          <a:p>
            <a:pPr>
              <a:defRPr/>
            </a:pPr>
            <a:r>
              <a:rPr lang="en-US"/>
              <a:t>As a summary of our project, our goal was to automate the software development lifecycle.</a:t>
            </a:r>
          </a:p>
          <a:p>
            <a:pPr>
              <a:defRPr/>
            </a:pPr>
            <a:endParaRPr lang="en-US"/>
          </a:p>
          <a:p>
            <a:pPr>
              <a:defRPr/>
            </a:pPr>
            <a:r>
              <a:rPr lang="en-US"/>
              <a:t>What if, when we have a design meeting to discuss the implementation of a new feature, our job was done? The implementation itself would be entirely taken care of for us?</a:t>
            </a:r>
            <a:endParaRPr lang="en-US" dirty="0">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45B0212B-EEAC-8EC9-A711-9DE423B5E273}"/>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5EB27438-A7AD-27B9-FD95-CE58D519E25A}"/>
              </a:ext>
            </a:extLst>
          </p:cNvPr>
          <p:cNvSpPr>
            <a:spLocks noGrp="1"/>
          </p:cNvSpPr>
          <p:nvPr>
            <p:ph type="sldNum" sz="quarter" idx="5"/>
          </p:nvPr>
        </p:nvSpPr>
        <p:spPr/>
        <p:txBody>
          <a:bodyPr/>
          <a:lstStyle/>
          <a:p>
            <a:fld id="{AF865231-30EC-D34E-A91F-441D95119DDA}" type="slidenum">
              <a:rPr lang="en-US" smtClean="0"/>
              <a:t>2</a:t>
            </a:fld>
            <a:endParaRPr lang="en-US"/>
          </a:p>
        </p:txBody>
      </p:sp>
    </p:spTree>
    <p:extLst>
      <p:ext uri="{BB962C8B-B14F-4D97-AF65-F5344CB8AC3E}">
        <p14:creationId xmlns:p14="http://schemas.microsoft.com/office/powerpoint/2010/main" val="735986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That is only the FIRST part of the prompt.</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20</a:t>
            </a:fld>
            <a:endParaRPr lang="en-US"/>
          </a:p>
        </p:txBody>
      </p:sp>
    </p:spTree>
    <p:extLst>
      <p:ext uri="{BB962C8B-B14F-4D97-AF65-F5344CB8AC3E}">
        <p14:creationId xmlns:p14="http://schemas.microsoft.com/office/powerpoint/2010/main" val="3174557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rest. From then on, I kept working with Claude Code to finish building the project.</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21</a:t>
            </a:fld>
            <a:endParaRPr lang="en-US"/>
          </a:p>
        </p:txBody>
      </p:sp>
    </p:spTree>
    <p:extLst>
      <p:ext uri="{BB962C8B-B14F-4D97-AF65-F5344CB8AC3E}">
        <p14:creationId xmlns:p14="http://schemas.microsoft.com/office/powerpoint/2010/main" val="90186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we did not have enough time to integrate the non-vibed coded version together in time. BUT, THE VIBE CODED VERSION WORKS!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22</a:t>
            </a:fld>
            <a:endParaRPr lang="en-US"/>
          </a:p>
        </p:txBody>
      </p:sp>
    </p:spTree>
    <p:extLst>
      <p:ext uri="{BB962C8B-B14F-4D97-AF65-F5344CB8AC3E}">
        <p14:creationId xmlns:p14="http://schemas.microsoft.com/office/powerpoint/2010/main" val="1330408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further ado, we'll demo Minion AI, right now.</a:t>
            </a:r>
          </a:p>
          <a:p>
            <a:endParaRPr lang="en-US"/>
          </a:p>
          <a:p>
            <a:r>
              <a:rPr lang="en-US"/>
              <a:t>We start by giving this AI workflow the transcript of the PM meeting.</a:t>
            </a:r>
          </a:p>
          <a:p>
            <a:endParaRPr lang="en-US"/>
          </a:p>
          <a:p>
            <a:r>
              <a:rPr lang="en-US"/>
              <a:t>&gt; CLICK START VIDEO</a:t>
            </a:r>
          </a:p>
          <a:p>
            <a:endParaRPr lang="en-US"/>
          </a:p>
          <a:p>
            <a:r>
              <a:rPr lang="en-US"/>
              <a:t>Then, we open the terminal and run 1 single command to start the AI workflow. That's it. You and sit back and relax.</a:t>
            </a:r>
          </a:p>
          <a:p>
            <a:endParaRPr lang="en-US"/>
          </a:p>
          <a:p>
            <a:r>
              <a:rPr lang="en-US"/>
              <a:t>It reads the transcript, creates the requirements, creates the technical design spec.</a:t>
            </a:r>
          </a:p>
          <a:p>
            <a:endParaRPr lang="en-US"/>
          </a:p>
          <a:p>
            <a:r>
              <a:rPr lang="en-US"/>
              <a:t>Clones the codebase. Creates a new branch. Implements the feature. Writes the test. Creates the PR.</a:t>
            </a:r>
          </a:p>
          <a:p>
            <a:endParaRPr lang="en-US"/>
          </a:p>
          <a:p>
            <a:r>
              <a:rPr lang="en-US"/>
              <a:t>Finally, it sends a Slack notification telling the developers that it has finished building this feature.</a:t>
            </a:r>
          </a:p>
          <a:p>
            <a:endParaRPr lang="en-US"/>
          </a:p>
          <a:p>
            <a:r>
              <a:rPr lang="en-US"/>
              <a:t>Here's the notification.</a:t>
            </a:r>
          </a:p>
          <a:p>
            <a:r>
              <a:rPr lang="en-US"/>
              <a:t>- Let's look at the PR. Very descriptive PR message to help the reviewer review the code more easily</a:t>
            </a:r>
          </a:p>
          <a:p>
            <a:r>
              <a:rPr lang="en-US"/>
              <a:t>- Let's look at the commits. Very detailed descriptions.</a:t>
            </a:r>
          </a:p>
          <a:p>
            <a:r>
              <a:rPr lang="en-US"/>
              <a:t>- One for the implementation, one for the testing, and one for documentation. Here is the code it has implemented.</a:t>
            </a:r>
          </a:p>
          <a:p>
            <a:r>
              <a:rPr lang="en-US"/>
              <a:t>...</a:t>
            </a:r>
          </a:p>
          <a:p>
            <a:r>
              <a:rPr lang="en-US"/>
              <a:t>Here are the Confluence documents that it has generated and placed neatly in 1 single folder with a detailed title and timestamp. Here is the requirements gathering, this is typically created from a TVO case... design spec, which is typically created by an architect... and feature documentation to help maintain this code in the future.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23</a:t>
            </a:fld>
            <a:endParaRPr lang="en-US"/>
          </a:p>
        </p:txBody>
      </p:sp>
    </p:spTree>
    <p:extLst>
      <p:ext uri="{BB962C8B-B14F-4D97-AF65-F5344CB8AC3E}">
        <p14:creationId xmlns:p14="http://schemas.microsoft.com/office/powerpoint/2010/main" val="1725131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81DF1-E435-84BC-4AF7-678126540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B4723-ED89-3202-3951-0803F1F3F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4CA95D-EB54-059B-CDDC-2116C29D3FA3}"/>
              </a:ext>
            </a:extLst>
          </p:cNvPr>
          <p:cNvSpPr>
            <a:spLocks noGrp="1"/>
          </p:cNvSpPr>
          <p:nvPr>
            <p:ph type="body" idx="1"/>
          </p:nvPr>
        </p:nvSpPr>
        <p:spPr/>
        <p:txBody>
          <a:bodyPr/>
          <a:lstStyle/>
          <a:p>
            <a:pPr marL="628650" lvl="1" indent="-341630">
              <a:spcBef>
                <a:spcPts val="599"/>
              </a:spcBef>
              <a:buFont typeface="Courier New,monospace"/>
              <a:buChar char="o"/>
            </a:pPr>
            <a:r>
              <a:rPr lang="en-US">
                <a:ea typeface="Calibri"/>
                <a:cs typeface="Calibri"/>
              </a:rPr>
              <a:t>Temporary </a:t>
            </a:r>
            <a:r>
              <a:rPr lang="en-US" err="1">
                <a:ea typeface="Calibri"/>
                <a:cs typeface="Calibri"/>
              </a:rPr>
              <a:t>notes</a:t>
            </a:r>
            <a:r>
              <a:rPr lang="en-US" err="1"/>
              <a:t>The</a:t>
            </a:r>
            <a:r>
              <a:rPr lang="en-US"/>
              <a:t> code output from each run differed. For example:</a:t>
            </a:r>
          </a:p>
          <a:p>
            <a:pPr marL="1085850" lvl="2" indent="-341630">
              <a:spcBef>
                <a:spcPts val="599"/>
              </a:spcBef>
              <a:buFont typeface="Wingdings,Sans-Serif"/>
              <a:buChar char="§"/>
            </a:pPr>
            <a:r>
              <a:rPr lang="en-US"/>
              <a:t>The Agent only successfully converted 2 of the action functions and part of the main function. </a:t>
            </a:r>
            <a:endParaRPr lang="en-US">
              <a:ea typeface="Calibri"/>
              <a:cs typeface="Calibri"/>
            </a:endParaRPr>
          </a:p>
          <a:p>
            <a:pPr marL="1085850" lvl="2" indent="-341630">
              <a:spcBef>
                <a:spcPts val="599"/>
              </a:spcBef>
              <a:buFont typeface="Wingdings,Sans-Serif"/>
              <a:buChar char="§"/>
            </a:pPr>
            <a:r>
              <a:rPr lang="en-US"/>
              <a:t>The code that was produced uses appropriate Windows APIs and can be successfully compiled in Windows using </a:t>
            </a:r>
            <a:r>
              <a:rPr lang="en-US" err="1"/>
              <a:t>gcc</a:t>
            </a:r>
            <a:r>
              <a:rPr lang="en-US"/>
              <a:t>. However linking failed as the build configuration was not updated for windows which resulted in a missing symbol error.</a:t>
            </a:r>
            <a:endParaRPr lang="en-US">
              <a:ea typeface="Calibri"/>
              <a:cs typeface="Calibri"/>
            </a:endParaRPr>
          </a:p>
          <a:p>
            <a:endParaRPr lang="en-US">
              <a:ea typeface="Calibri"/>
              <a:cs typeface="Calibri"/>
            </a:endParaRPr>
          </a:p>
          <a:p>
            <a:endParaRPr lang="en-US">
              <a:ea typeface="Calibri"/>
              <a:cs typeface="Calibri"/>
            </a:endParaRPr>
          </a:p>
        </p:txBody>
      </p:sp>
      <p:sp>
        <p:nvSpPr>
          <p:cNvPr id="4" name="Footer Placeholder 3">
            <a:extLst>
              <a:ext uri="{FF2B5EF4-FFF2-40B4-BE49-F238E27FC236}">
                <a16:creationId xmlns:a16="http://schemas.microsoft.com/office/drawing/2014/main" id="{94C64F32-A949-BBDA-6B02-0D20D723A41F}"/>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FA3AB1E5-2221-25ED-5D60-F12539512EE7}"/>
              </a:ext>
            </a:extLst>
          </p:cNvPr>
          <p:cNvSpPr>
            <a:spLocks noGrp="1"/>
          </p:cNvSpPr>
          <p:nvPr>
            <p:ph type="sldNum" sz="quarter" idx="5"/>
          </p:nvPr>
        </p:nvSpPr>
        <p:spPr/>
        <p:txBody>
          <a:bodyPr/>
          <a:lstStyle/>
          <a:p>
            <a:fld id="{AF865231-30EC-D34E-A91F-441D95119DDA}" type="slidenum">
              <a:rPr lang="en-US" smtClean="0"/>
              <a:t>24</a:t>
            </a:fld>
            <a:endParaRPr lang="en-US"/>
          </a:p>
        </p:txBody>
      </p:sp>
    </p:spTree>
    <p:extLst>
      <p:ext uri="{BB962C8B-B14F-4D97-AF65-F5344CB8AC3E}">
        <p14:creationId xmlns:p14="http://schemas.microsoft.com/office/powerpoint/2010/main" val="1735643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2C1B7-377F-0463-2D59-CEBB9F72C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62065-6138-F9AC-80B0-097F2B97B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87D351-5A01-6B0B-6268-160F60F657C7}"/>
              </a:ext>
            </a:extLst>
          </p:cNvPr>
          <p:cNvSpPr>
            <a:spLocks noGrp="1"/>
          </p:cNvSpPr>
          <p:nvPr>
            <p:ph type="body" idx="1"/>
          </p:nvPr>
        </p:nvSpPr>
        <p:spPr/>
        <p:txBody>
          <a:bodyPr/>
          <a:lstStyle/>
          <a:p>
            <a:r>
              <a:rPr lang="en-US">
                <a:ea typeface="Calibri"/>
                <a:cs typeface="Calibri"/>
              </a:rPr>
              <a:t>Temporary notes</a:t>
            </a:r>
          </a:p>
          <a:p>
            <a:r>
              <a:rPr lang="en-US">
                <a:ea typeface="Calibri"/>
                <a:cs typeface="Calibri"/>
              </a:rPr>
              <a:t>Include future work related to other parts of the work flow, not just code implementation.</a:t>
            </a:r>
          </a:p>
          <a:p>
            <a:endParaRPr lang="en-US">
              <a:ea typeface="Calibri"/>
              <a:cs typeface="Calibri"/>
            </a:endParaRPr>
          </a:p>
        </p:txBody>
      </p:sp>
      <p:sp>
        <p:nvSpPr>
          <p:cNvPr id="4" name="Footer Placeholder 3">
            <a:extLst>
              <a:ext uri="{FF2B5EF4-FFF2-40B4-BE49-F238E27FC236}">
                <a16:creationId xmlns:a16="http://schemas.microsoft.com/office/drawing/2014/main" id="{D9F6B89A-FE0D-4E28-A08A-C510A3806684}"/>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91EF00DC-AD36-696E-8BAE-31DA25FBA2C5}"/>
              </a:ext>
            </a:extLst>
          </p:cNvPr>
          <p:cNvSpPr>
            <a:spLocks noGrp="1"/>
          </p:cNvSpPr>
          <p:nvPr>
            <p:ph type="sldNum" sz="quarter" idx="5"/>
          </p:nvPr>
        </p:nvSpPr>
        <p:spPr/>
        <p:txBody>
          <a:bodyPr/>
          <a:lstStyle/>
          <a:p>
            <a:fld id="{AF865231-30EC-D34E-A91F-441D95119DDA}" type="slidenum">
              <a:rPr lang="en-US" smtClean="0"/>
              <a:t>25</a:t>
            </a:fld>
            <a:endParaRPr lang="en-US"/>
          </a:p>
        </p:txBody>
      </p:sp>
    </p:spTree>
    <p:extLst>
      <p:ext uri="{BB962C8B-B14F-4D97-AF65-F5344CB8AC3E}">
        <p14:creationId xmlns:p14="http://schemas.microsoft.com/office/powerpoint/2010/main" val="1231361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FBC43-F8CA-660D-9BF0-A9A54F9A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7F832-A6C7-5FA1-7E2D-0627D1625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F59A7A-C594-45FD-960F-9D1900DABDC8}"/>
              </a:ext>
            </a:extLst>
          </p:cNvPr>
          <p:cNvSpPr>
            <a:spLocks noGrp="1"/>
          </p:cNvSpPr>
          <p:nvPr>
            <p:ph type="body" idx="1"/>
          </p:nvPr>
        </p:nvSpPr>
        <p:spPr/>
        <p:txBody>
          <a:bodyPr/>
          <a:lstStyle/>
          <a:p>
            <a:r>
              <a:rPr lang="en-US">
                <a:ea typeface="Calibri"/>
                <a:cs typeface="Calibri"/>
              </a:rPr>
              <a:t>Temporary notes</a:t>
            </a:r>
          </a:p>
          <a:p>
            <a:r>
              <a:rPr lang="en-US">
                <a:ea typeface="Calibri"/>
                <a:cs typeface="Calibri"/>
              </a:rPr>
              <a:t>Include future work related to other parts of the work flow, not just code implementation.</a:t>
            </a:r>
          </a:p>
          <a:p>
            <a:endParaRPr lang="en-US">
              <a:ea typeface="Calibri"/>
              <a:cs typeface="Calibri"/>
            </a:endParaRPr>
          </a:p>
        </p:txBody>
      </p:sp>
      <p:sp>
        <p:nvSpPr>
          <p:cNvPr id="4" name="Footer Placeholder 3">
            <a:extLst>
              <a:ext uri="{FF2B5EF4-FFF2-40B4-BE49-F238E27FC236}">
                <a16:creationId xmlns:a16="http://schemas.microsoft.com/office/drawing/2014/main" id="{7DF57439-FB21-4F84-B340-95FFE91E0AD4}"/>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DAEDFF22-835A-C53C-9146-D831AD2960E1}"/>
              </a:ext>
            </a:extLst>
          </p:cNvPr>
          <p:cNvSpPr>
            <a:spLocks noGrp="1"/>
          </p:cNvSpPr>
          <p:nvPr>
            <p:ph type="sldNum" sz="quarter" idx="5"/>
          </p:nvPr>
        </p:nvSpPr>
        <p:spPr/>
        <p:txBody>
          <a:bodyPr/>
          <a:lstStyle/>
          <a:p>
            <a:fld id="{AF865231-30EC-D34E-A91F-441D95119DDA}" type="slidenum">
              <a:rPr lang="en-US" smtClean="0"/>
              <a:t>26</a:t>
            </a:fld>
            <a:endParaRPr lang="en-US"/>
          </a:p>
        </p:txBody>
      </p:sp>
    </p:spTree>
    <p:extLst>
      <p:ext uri="{BB962C8B-B14F-4D97-AF65-F5344CB8AC3E}">
        <p14:creationId xmlns:p14="http://schemas.microsoft.com/office/powerpoint/2010/main" val="2753224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slide</a:t>
            </a:r>
          </a:p>
          <a:p>
            <a:r>
              <a:rPr lang="en-US" dirty="0"/>
              <a:t>THANK THE JUDGES AND VIEWERS FOR THEIR TIME.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27</a:t>
            </a:fld>
            <a:endParaRPr lang="en-US"/>
          </a:p>
        </p:txBody>
      </p:sp>
    </p:spTree>
    <p:extLst>
      <p:ext uri="{BB962C8B-B14F-4D97-AF65-F5344CB8AC3E}">
        <p14:creationId xmlns:p14="http://schemas.microsoft.com/office/powerpoint/2010/main" val="3219958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As we thought further about this concept, we landed on this idea: Creating an AI agent that follows a waterfall-like process to implement the feature. This is useful, since an AI agent of any kind is essentially a black box, and letting it output artifacts at each checkpoint like requirements and design specs would be crucial for documenting and reviewing.</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3</a:t>
            </a:fld>
            <a:endParaRPr lang="en-US"/>
          </a:p>
        </p:txBody>
      </p:sp>
    </p:spTree>
    <p:extLst>
      <p:ext uri="{BB962C8B-B14F-4D97-AF65-F5344CB8AC3E}">
        <p14:creationId xmlns:p14="http://schemas.microsoft.com/office/powerpoint/2010/main" val="1741380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was the architecture we decided on. The workflow would be carried out by the workflow agent, which would first take the meeting transcript from teams, parse it to be more digestible, and use that for the rest of the workflow. AI with RAG would be used at several points, which in turn would access the </a:t>
            </a:r>
            <a:r>
              <a:rPr lang="en-US">
                <a:ea typeface="Calibri"/>
                <a:cs typeface="Calibri"/>
              </a:rPr>
              <a:t>necessary resources</a:t>
            </a:r>
            <a:r>
              <a:rPr lang="en-US" dirty="0">
                <a:ea typeface="Calibri"/>
                <a:cs typeface="Calibri"/>
              </a:rPr>
              <a:t>. At the end, the artifact documents would be generated as an output as well.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4</a:t>
            </a:fld>
            <a:endParaRPr lang="en-US"/>
          </a:p>
        </p:txBody>
      </p:sp>
    </p:spTree>
    <p:extLst>
      <p:ext uri="{BB962C8B-B14F-4D97-AF65-F5344CB8AC3E}">
        <p14:creationId xmlns:p14="http://schemas.microsoft.com/office/powerpoint/2010/main" val="324847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7B118-A3DB-F635-7AFB-5C2941316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6CC88-D83F-D910-E930-B062D7529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0B8E6-2456-283A-F170-52FE34644B75}"/>
              </a:ext>
            </a:extLst>
          </p:cNvPr>
          <p:cNvSpPr>
            <a:spLocks noGrp="1"/>
          </p:cNvSpPr>
          <p:nvPr>
            <p:ph type="body" idx="1"/>
          </p:nvPr>
        </p:nvSpPr>
        <p:spPr/>
        <p:txBody>
          <a:bodyPr/>
          <a:lstStyle/>
          <a:p>
            <a:r>
              <a:rPr lang="en-US" dirty="0">
                <a:ea typeface="Calibri"/>
                <a:cs typeface="Calibri"/>
              </a:rPr>
              <a:t>This was the architecture we decided on. The workflow would be carried out by the workflow agent, which would first take the meeting transcript from teams, parse it to be more digestible, and use that for the rest of the workflow. AI with RAG would be used at several points, which in turn would access the </a:t>
            </a:r>
            <a:r>
              <a:rPr lang="en-US">
                <a:ea typeface="Calibri"/>
                <a:cs typeface="Calibri"/>
              </a:rPr>
              <a:t>necessary resources</a:t>
            </a:r>
            <a:r>
              <a:rPr lang="en-US" dirty="0">
                <a:ea typeface="Calibri"/>
                <a:cs typeface="Calibri"/>
              </a:rPr>
              <a:t>. At the end, the artifact documents would be generated as an output as well.</a:t>
            </a:r>
          </a:p>
        </p:txBody>
      </p:sp>
      <p:sp>
        <p:nvSpPr>
          <p:cNvPr id="4" name="Footer Placeholder 3">
            <a:extLst>
              <a:ext uri="{FF2B5EF4-FFF2-40B4-BE49-F238E27FC236}">
                <a16:creationId xmlns:a16="http://schemas.microsoft.com/office/drawing/2014/main" id="{D6A68157-7F38-C510-90F9-3F386EBD4AC4}"/>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09858AE9-5967-89BE-C9E7-62C126BD27EA}"/>
              </a:ext>
            </a:extLst>
          </p:cNvPr>
          <p:cNvSpPr>
            <a:spLocks noGrp="1"/>
          </p:cNvSpPr>
          <p:nvPr>
            <p:ph type="sldNum" sz="quarter" idx="5"/>
          </p:nvPr>
        </p:nvSpPr>
        <p:spPr/>
        <p:txBody>
          <a:bodyPr/>
          <a:lstStyle/>
          <a:p>
            <a:fld id="{AF865231-30EC-D34E-A91F-441D95119DDA}" type="slidenum">
              <a:rPr lang="en-US" smtClean="0"/>
              <a:t>5</a:t>
            </a:fld>
            <a:endParaRPr lang="en-US"/>
          </a:p>
        </p:txBody>
      </p:sp>
    </p:spTree>
    <p:extLst>
      <p:ext uri="{BB962C8B-B14F-4D97-AF65-F5344CB8AC3E}">
        <p14:creationId xmlns:p14="http://schemas.microsoft.com/office/powerpoint/2010/main" val="379633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7E41D-E46B-E38A-4C73-DF86B966E0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B8F1E-07CF-A214-B927-FE3A2D9B6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D4FAC-B812-1EA7-BD93-B49A57792A05}"/>
              </a:ext>
            </a:extLst>
          </p:cNvPr>
          <p:cNvSpPr>
            <a:spLocks noGrp="1"/>
          </p:cNvSpPr>
          <p:nvPr>
            <p:ph type="body" idx="1"/>
          </p:nvPr>
        </p:nvSpPr>
        <p:spPr/>
        <p:txBody>
          <a:bodyPr/>
          <a:lstStyle/>
          <a:p>
            <a:r>
              <a:rPr lang="en-US" dirty="0">
                <a:ea typeface="Calibri"/>
                <a:cs typeface="Calibri"/>
              </a:rPr>
              <a:t>This was the architecture we decided on. The workflow would be carried out by the workflow agent, which would first take the meeting transcript from teams, parse it to be more digestible, and use that for the rest of the workflow. AI with RAG would be used at several points, which in turn would access the </a:t>
            </a:r>
            <a:r>
              <a:rPr lang="en-US">
                <a:ea typeface="Calibri"/>
                <a:cs typeface="Calibri"/>
              </a:rPr>
              <a:t>necessary resources</a:t>
            </a:r>
            <a:r>
              <a:rPr lang="en-US" dirty="0">
                <a:ea typeface="Calibri"/>
                <a:cs typeface="Calibri"/>
              </a:rPr>
              <a:t>. At the end, the artifact documents would be generated as an output as well.</a:t>
            </a:r>
          </a:p>
        </p:txBody>
      </p:sp>
      <p:sp>
        <p:nvSpPr>
          <p:cNvPr id="4" name="Footer Placeholder 3">
            <a:extLst>
              <a:ext uri="{FF2B5EF4-FFF2-40B4-BE49-F238E27FC236}">
                <a16:creationId xmlns:a16="http://schemas.microsoft.com/office/drawing/2014/main" id="{799DC9B9-6E02-0C83-F0B8-A97E6FBA6025}"/>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B3FE1F79-40DB-5243-11ED-140CE0B5B11E}"/>
              </a:ext>
            </a:extLst>
          </p:cNvPr>
          <p:cNvSpPr>
            <a:spLocks noGrp="1"/>
          </p:cNvSpPr>
          <p:nvPr>
            <p:ph type="sldNum" sz="quarter" idx="5"/>
          </p:nvPr>
        </p:nvSpPr>
        <p:spPr/>
        <p:txBody>
          <a:bodyPr/>
          <a:lstStyle/>
          <a:p>
            <a:fld id="{AF865231-30EC-D34E-A91F-441D95119DDA}" type="slidenum">
              <a:rPr lang="en-US" smtClean="0"/>
              <a:t>6</a:t>
            </a:fld>
            <a:endParaRPr lang="en-US"/>
          </a:p>
        </p:txBody>
      </p:sp>
    </p:spTree>
    <p:extLst>
      <p:ext uri="{BB962C8B-B14F-4D97-AF65-F5344CB8AC3E}">
        <p14:creationId xmlns:p14="http://schemas.microsoft.com/office/powerpoint/2010/main" val="361492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2B62B-6096-EBBA-9C09-7357D9CA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247B7-7265-EBA0-7D0A-1FE274684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9C2541-F955-5AC3-B66E-755BBE575E0C}"/>
              </a:ext>
            </a:extLst>
          </p:cNvPr>
          <p:cNvSpPr>
            <a:spLocks noGrp="1"/>
          </p:cNvSpPr>
          <p:nvPr>
            <p:ph type="body" idx="1"/>
          </p:nvPr>
        </p:nvSpPr>
        <p:spPr/>
        <p:txBody>
          <a:bodyPr/>
          <a:lstStyle/>
          <a:p>
            <a:r>
              <a:rPr lang="en-US">
                <a:ea typeface="Calibri"/>
                <a:cs typeface="Calibri"/>
              </a:rPr>
              <a:t>This was the architecture we decided on. The workflow would be carried out by the workflow agent, which would first take the meeting transcript from teams, parse it to be more digestible, and use that for the rest of the workflow. AI with RAG would be used at several points, which in turn would access the necessary resources. At the end, the artifact documents would be generated as an output as well.</a:t>
            </a:r>
          </a:p>
        </p:txBody>
      </p:sp>
      <p:sp>
        <p:nvSpPr>
          <p:cNvPr id="4" name="Footer Placeholder 3">
            <a:extLst>
              <a:ext uri="{FF2B5EF4-FFF2-40B4-BE49-F238E27FC236}">
                <a16:creationId xmlns:a16="http://schemas.microsoft.com/office/drawing/2014/main" id="{7910EF29-C8A9-FF15-94EA-DFE1A0FF34F7}"/>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894F4C6A-5945-10C8-F103-1819274B0E4F}"/>
              </a:ext>
            </a:extLst>
          </p:cNvPr>
          <p:cNvSpPr>
            <a:spLocks noGrp="1"/>
          </p:cNvSpPr>
          <p:nvPr>
            <p:ph type="sldNum" sz="quarter" idx="5"/>
          </p:nvPr>
        </p:nvSpPr>
        <p:spPr/>
        <p:txBody>
          <a:bodyPr/>
          <a:lstStyle/>
          <a:p>
            <a:fld id="{AF865231-30EC-D34E-A91F-441D95119DDA}" type="slidenum">
              <a:rPr lang="en-US" smtClean="0"/>
              <a:t>7</a:t>
            </a:fld>
            <a:endParaRPr lang="en-US"/>
          </a:p>
        </p:txBody>
      </p:sp>
    </p:spTree>
    <p:extLst>
      <p:ext uri="{BB962C8B-B14F-4D97-AF65-F5344CB8AC3E}">
        <p14:creationId xmlns:p14="http://schemas.microsoft.com/office/powerpoint/2010/main" val="2931939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EC815-679D-0275-CE46-317F14A8B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6687A-B2D6-AA64-863A-9272E95C4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33FB7-614E-E77F-2F73-B843983A3F97}"/>
              </a:ext>
            </a:extLst>
          </p:cNvPr>
          <p:cNvSpPr>
            <a:spLocks noGrp="1"/>
          </p:cNvSpPr>
          <p:nvPr>
            <p:ph type="body" idx="1"/>
          </p:nvPr>
        </p:nvSpPr>
        <p:spPr/>
        <p:txBody>
          <a:bodyPr/>
          <a:lstStyle/>
          <a:p>
            <a:r>
              <a:rPr lang="en-US">
                <a:ea typeface="Calibri"/>
                <a:cs typeface="Calibri"/>
              </a:rPr>
              <a:t>This was the architecture we decided on. The workflow would be carried out by the workflow agent, which would first take the meeting transcript from teams, parse it to be more digestible, and use that for the rest of the workflow. AI with RAG would be used at several points, which in turn would access the necessary resources. At the end, the artifact documents would be generated as an output as well.</a:t>
            </a:r>
          </a:p>
        </p:txBody>
      </p:sp>
      <p:sp>
        <p:nvSpPr>
          <p:cNvPr id="4" name="Footer Placeholder 3">
            <a:extLst>
              <a:ext uri="{FF2B5EF4-FFF2-40B4-BE49-F238E27FC236}">
                <a16:creationId xmlns:a16="http://schemas.microsoft.com/office/drawing/2014/main" id="{CB4DE707-51B2-2438-F921-2340E2F0D214}"/>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C5043F54-77D9-E238-5779-C1A235B5E50E}"/>
              </a:ext>
            </a:extLst>
          </p:cNvPr>
          <p:cNvSpPr>
            <a:spLocks noGrp="1"/>
          </p:cNvSpPr>
          <p:nvPr>
            <p:ph type="sldNum" sz="quarter" idx="5"/>
          </p:nvPr>
        </p:nvSpPr>
        <p:spPr/>
        <p:txBody>
          <a:bodyPr/>
          <a:lstStyle/>
          <a:p>
            <a:fld id="{AF865231-30EC-D34E-A91F-441D95119DDA}" type="slidenum">
              <a:rPr lang="en-US" smtClean="0"/>
              <a:t>8</a:t>
            </a:fld>
            <a:endParaRPr lang="en-US"/>
          </a:p>
        </p:txBody>
      </p:sp>
    </p:spTree>
    <p:extLst>
      <p:ext uri="{BB962C8B-B14F-4D97-AF65-F5344CB8AC3E}">
        <p14:creationId xmlns:p14="http://schemas.microsoft.com/office/powerpoint/2010/main" val="4282418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To develop this agent, we employed a two-pronged approach. While we had 5 people working diligently on a manual implementation, we had one person single-handedly crafting the perfect prompt to </a:t>
            </a:r>
            <a:r>
              <a:rPr lang="en-US">
                <a:ea typeface="Calibri"/>
                <a:cs typeface="Calibri"/>
              </a:rPr>
              <a:t>employ Claude Code </a:t>
            </a:r>
            <a:r>
              <a:rPr lang="en-US" dirty="0">
                <a:ea typeface="Calibri"/>
                <a:cs typeface="Calibri"/>
              </a:rPr>
              <a:t>to create the entire thing by itself. There are some points listed here describing the differences between the two, but it boils down to the manual side being difficult to integrate but having more flexibility, whereas the vibe-code side was easy to implement but was harder to perfect.</a:t>
            </a:r>
          </a:p>
          <a:p>
            <a:endParaRPr lang="en-US" dirty="0">
              <a:ea typeface="Calibri"/>
              <a:cs typeface="Calibri"/>
            </a:endParaRPr>
          </a:p>
          <a:p>
            <a:r>
              <a:rPr lang="en-US" dirty="0">
                <a:ea typeface="Calibri"/>
                <a:cs typeface="Calibri"/>
              </a:rPr>
              <a:t>Now I'll let the rest of the team go over the components.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F865231-30EC-D34E-A91F-441D95119DDA}" type="slidenum">
              <a:rPr lang="en-US" smtClean="0"/>
              <a:t>9</a:t>
            </a:fld>
            <a:endParaRPr lang="en-US"/>
          </a:p>
        </p:txBody>
      </p:sp>
    </p:spTree>
    <p:extLst>
      <p:ext uri="{BB962C8B-B14F-4D97-AF65-F5344CB8AC3E}">
        <p14:creationId xmlns:p14="http://schemas.microsoft.com/office/powerpoint/2010/main" val="2409615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rp #1">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4793A-F9AD-76FD-EF56-15464A3EADE2}"/>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0623" t="32645" r="33063" b="18255"/>
          <a:stretch/>
        </p:blipFill>
        <p:spPr>
          <a:xfrm>
            <a:off x="-1" y="0"/>
            <a:ext cx="12192000" cy="6858000"/>
          </a:xfrm>
          <a:prstGeom prst="rect">
            <a:avLst/>
          </a:prstGeom>
        </p:spPr>
      </p:pic>
      <p:sp>
        <p:nvSpPr>
          <p:cNvPr id="6" name="Title 1">
            <a:extLst>
              <a:ext uri="{FF2B5EF4-FFF2-40B4-BE49-F238E27FC236}">
                <a16:creationId xmlns:a16="http://schemas.microsoft.com/office/drawing/2014/main" id="{6F511E29-7708-B02A-16BE-1B31B28DA1CE}"/>
              </a:ext>
            </a:extLst>
          </p:cNvPr>
          <p:cNvSpPr>
            <a:spLocks noGrp="1"/>
          </p:cNvSpPr>
          <p:nvPr>
            <p:ph type="title" hasCustomPrompt="1"/>
          </p:nvPr>
        </p:nvSpPr>
        <p:spPr>
          <a:xfrm>
            <a:off x="597990" y="3561831"/>
            <a:ext cx="4334373" cy="1424814"/>
          </a:xfrm>
          <a:prstGeom prst="rect">
            <a:avLst/>
          </a:prstGeom>
        </p:spPr>
        <p:txBody>
          <a:bodyPr wrap="square" anchor="t">
            <a:spAutoFit/>
          </a:bodyPr>
          <a:lstStyle>
            <a:lvl1pPr>
              <a:defRPr sz="3200" b="1" i="0">
                <a:solidFill>
                  <a:schemeClr val="tx1"/>
                </a:solidFill>
                <a:latin typeface="Aptos ExtraBold" panose="020B0004020202020204" pitchFamily="34" charset="0"/>
              </a:defRPr>
            </a:lvl1pPr>
          </a:lstStyle>
          <a:p>
            <a:r>
              <a:rPr lang="en-US"/>
              <a:t>Title slide</a:t>
            </a:r>
            <a:br>
              <a:rPr lang="en-US"/>
            </a:br>
            <a:r>
              <a:rPr lang="en-US"/>
              <a:t>Corporate Leadership</a:t>
            </a:r>
            <a:br>
              <a:rPr lang="en-US"/>
            </a:br>
            <a:r>
              <a:rPr lang="en-US"/>
              <a:t>Campaign</a:t>
            </a:r>
          </a:p>
        </p:txBody>
      </p:sp>
      <p:sp>
        <p:nvSpPr>
          <p:cNvPr id="4" name="Text Placeholder 3">
            <a:extLst>
              <a:ext uri="{FF2B5EF4-FFF2-40B4-BE49-F238E27FC236}">
                <a16:creationId xmlns:a16="http://schemas.microsoft.com/office/drawing/2014/main" id="{A1FB10E1-1928-CAAD-FA63-6B3622D8CF98}"/>
              </a:ext>
            </a:extLst>
          </p:cNvPr>
          <p:cNvSpPr>
            <a:spLocks noGrp="1"/>
          </p:cNvSpPr>
          <p:nvPr>
            <p:ph type="body" sz="quarter" idx="35" hasCustomPrompt="1"/>
          </p:nvPr>
        </p:nvSpPr>
        <p:spPr>
          <a:xfrm>
            <a:off x="597990" y="5370880"/>
            <a:ext cx="4330199" cy="369012"/>
          </a:xfrm>
          <a:prstGeom prst="rect">
            <a:avLst/>
          </a:prstGeom>
        </p:spPr>
        <p:txBody>
          <a:bodyPr anchor="ctr">
            <a:normAutofit/>
          </a:bodyPr>
          <a:lstStyle>
            <a:lvl1pPr marL="0" indent="0" algn="l">
              <a:lnSpc>
                <a:spcPts val="1800"/>
              </a:lnSpc>
              <a:spcBef>
                <a:spcPts val="0"/>
              </a:spcBef>
              <a:buNone/>
              <a:defRPr sz="1800" b="0" i="0">
                <a:solidFill>
                  <a:schemeClr val="tx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b="0"/>
              <a:t>Presenter Name</a:t>
            </a:r>
            <a:endParaRPr lang="en-US"/>
          </a:p>
        </p:txBody>
      </p:sp>
      <p:pic>
        <p:nvPicPr>
          <p:cNvPr id="7" name="Picture 6">
            <a:extLst>
              <a:ext uri="{FF2B5EF4-FFF2-40B4-BE49-F238E27FC236}">
                <a16:creationId xmlns:a16="http://schemas.microsoft.com/office/drawing/2014/main" id="{CEF4B2B6-E417-556D-4CB0-5F8A44E42A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990" y="754862"/>
            <a:ext cx="3903114" cy="552472"/>
          </a:xfrm>
          <a:prstGeom prst="rect">
            <a:avLst/>
          </a:prstGeom>
        </p:spPr>
      </p:pic>
    </p:spTree>
    <p:extLst>
      <p:ext uri="{BB962C8B-B14F-4D97-AF65-F5344CB8AC3E}">
        <p14:creationId xmlns:p14="http://schemas.microsoft.com/office/powerpoint/2010/main" val="16523729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10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D3A4D57-48A5-BCBD-F563-6BAAA0AB8A73}"/>
              </a:ext>
            </a:extLst>
          </p:cNvPr>
          <p:cNvGrpSpPr/>
          <p:nvPr userDrawn="1"/>
        </p:nvGrpSpPr>
        <p:grpSpPr>
          <a:xfrm>
            <a:off x="-2526384" y="0"/>
            <a:ext cx="12971454" cy="6858000"/>
            <a:chOff x="-1" y="0"/>
            <a:chExt cx="12971454" cy="6858000"/>
          </a:xfrm>
        </p:grpSpPr>
        <p:pic>
          <p:nvPicPr>
            <p:cNvPr id="4" name="Graphic 3">
              <a:extLst>
                <a:ext uri="{FF2B5EF4-FFF2-40B4-BE49-F238E27FC236}">
                  <a16:creationId xmlns:a16="http://schemas.microsoft.com/office/drawing/2014/main" id="{8665729A-E9C5-181B-C7AD-2960B77CA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95886" y="4411706"/>
              <a:ext cx="575567" cy="545796"/>
            </a:xfrm>
            <a:prstGeom prst="rect">
              <a:avLst/>
            </a:prstGeom>
          </p:spPr>
        </p:pic>
        <p:pic>
          <p:nvPicPr>
            <p:cNvPr id="5" name="Picture 4">
              <a:extLst>
                <a:ext uri="{FF2B5EF4-FFF2-40B4-BE49-F238E27FC236}">
                  <a16:creationId xmlns:a16="http://schemas.microsoft.com/office/drawing/2014/main" id="{6F9062FC-52E9-1615-81AA-5D4D745D4C9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flipH="1">
              <a:off x="-1" y="0"/>
              <a:ext cx="8631594" cy="6858000"/>
            </a:xfrm>
            <a:prstGeom prst="rect">
              <a:avLst/>
            </a:prstGeom>
          </p:spPr>
        </p:pic>
      </p:grpSp>
      <p:sp>
        <p:nvSpPr>
          <p:cNvPr id="6" name="TextBox 5">
            <a:extLst>
              <a:ext uri="{FF2B5EF4-FFF2-40B4-BE49-F238E27FC236}">
                <a16:creationId xmlns:a16="http://schemas.microsoft.com/office/drawing/2014/main" id="{2BF72DB4-A8A7-D76F-13B9-D4CEDBA855CE}"/>
              </a:ext>
            </a:extLst>
          </p:cNvPr>
          <p:cNvSpPr txBox="1"/>
          <p:nvPr userDrawn="1"/>
        </p:nvSpPr>
        <p:spPr>
          <a:xfrm>
            <a:off x="14320434" y="-3673098"/>
            <a:ext cx="0" cy="0"/>
          </a:xfrm>
          <a:prstGeom prst="rect">
            <a:avLst/>
          </a:prstGeom>
          <a:noFill/>
        </p:spPr>
        <p:txBody>
          <a:bodyPr wrap="none" rtlCol="0">
            <a:noAutofit/>
          </a:bodyPr>
          <a:lstStyle/>
          <a:p>
            <a:pPr algn="l"/>
            <a:endParaRPr lang="en-US" err="1">
              <a:latin typeface="Aptos" panose="020B0004020202020204" pitchFamily="34" charset="0"/>
            </a:endParaRPr>
          </a:p>
        </p:txBody>
      </p:sp>
      <p:sp>
        <p:nvSpPr>
          <p:cNvPr id="7" name="Data 6">
            <a:extLst>
              <a:ext uri="{FF2B5EF4-FFF2-40B4-BE49-F238E27FC236}">
                <a16:creationId xmlns:a16="http://schemas.microsoft.com/office/drawing/2014/main" id="{53A70514-A7F5-67A5-81EE-F17645D5C6F7}"/>
              </a:ext>
            </a:extLst>
          </p:cNvPr>
          <p:cNvSpPr/>
          <p:nvPr userDrawn="1"/>
        </p:nvSpPr>
        <p:spPr>
          <a:xfrm>
            <a:off x="-2050473" y="0"/>
            <a:ext cx="10235821" cy="6858000"/>
          </a:xfrm>
          <a:prstGeom prst="flowChartInputOutput">
            <a:avLst/>
          </a:prstGeom>
          <a:gradFill flip="none" rotWithShape="1">
            <a:gsLst>
              <a:gs pos="0">
                <a:schemeClr val="accent1">
                  <a:shade val="30000"/>
                  <a:satMod val="115000"/>
                </a:schemeClr>
              </a:gs>
              <a:gs pos="25000">
                <a:schemeClr val="accent1">
                  <a:shade val="67500"/>
                  <a:satMod val="115000"/>
                  <a:alpha val="68000"/>
                </a:schemeClr>
              </a:gs>
              <a:gs pos="56000">
                <a:srgbClr val="D30911">
                  <a:alpha val="20655"/>
                </a:srgbClr>
              </a:gs>
              <a:gs pos="87000">
                <a:schemeClr val="accent1">
                  <a:shade val="100000"/>
                  <a:satMod val="115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C94019AE-A65C-5340-DC9A-C098BA51A1E5}"/>
              </a:ext>
            </a:extLst>
          </p:cNvPr>
          <p:cNvSpPr>
            <a:spLocks noGrp="1"/>
          </p:cNvSpPr>
          <p:nvPr>
            <p:ph type="body" sz="quarter" idx="10" hasCustomPrompt="1"/>
          </p:nvPr>
        </p:nvSpPr>
        <p:spPr>
          <a:xfrm>
            <a:off x="6974703" y="2436355"/>
            <a:ext cx="4506698" cy="1944044"/>
          </a:xfrm>
        </p:spPr>
        <p:txBody>
          <a:bodyPr/>
          <a:lstStyle>
            <a:lvl1pPr marL="30600" indent="0">
              <a:buNone/>
              <a:defRPr sz="4400" b="1"/>
            </a:lvl1pPr>
          </a:lstStyle>
          <a:p>
            <a:pPr lvl="0"/>
            <a:r>
              <a:rPr lang="en-US"/>
              <a:t>Divider slide - Single or double line title</a:t>
            </a:r>
          </a:p>
        </p:txBody>
      </p:sp>
    </p:spTree>
    <p:extLst>
      <p:ext uri="{BB962C8B-B14F-4D97-AF65-F5344CB8AC3E}">
        <p14:creationId xmlns:p14="http://schemas.microsoft.com/office/powerpoint/2010/main" val="1890224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5">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E8CA30F-C8F7-41BB-5FF8-1032E5DA4AFE}"/>
              </a:ext>
            </a:extLst>
          </p:cNvPr>
          <p:cNvGrpSpPr/>
          <p:nvPr userDrawn="1"/>
        </p:nvGrpSpPr>
        <p:grpSpPr>
          <a:xfrm>
            <a:off x="-2545238" y="0"/>
            <a:ext cx="12971454" cy="6858000"/>
            <a:chOff x="-1" y="0"/>
            <a:chExt cx="12971454" cy="6858000"/>
          </a:xfrm>
        </p:grpSpPr>
        <p:pic>
          <p:nvPicPr>
            <p:cNvPr id="4" name="Graphic 3">
              <a:extLst>
                <a:ext uri="{FF2B5EF4-FFF2-40B4-BE49-F238E27FC236}">
                  <a16:creationId xmlns:a16="http://schemas.microsoft.com/office/drawing/2014/main" id="{5FA6C614-1403-7920-998B-6D8371F25B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95886" y="4411706"/>
              <a:ext cx="575567" cy="545796"/>
            </a:xfrm>
            <a:prstGeom prst="rect">
              <a:avLst/>
            </a:prstGeom>
          </p:spPr>
        </p:pic>
        <p:pic>
          <p:nvPicPr>
            <p:cNvPr id="5" name="Picture 4">
              <a:extLst>
                <a:ext uri="{FF2B5EF4-FFF2-40B4-BE49-F238E27FC236}">
                  <a16:creationId xmlns:a16="http://schemas.microsoft.com/office/drawing/2014/main" id="{9B59C390-22C9-E68A-1828-78B5213BBC4F}"/>
                </a:ext>
              </a:extLst>
            </p:cNvPr>
            <p:cNvPicPr>
              <a:picLocks noChangeAspect="1"/>
            </p:cNvPicPr>
            <p:nvPr/>
          </p:nvPicPr>
          <p:blipFill>
            <a:blip r:embed="rId4">
              <a:extLst>
                <a:ext uri="{28A0092B-C50C-407E-A947-70E740481C1C}">
                  <a14:useLocalDpi xmlns:a14="http://schemas.microsoft.com/office/drawing/2010/main" val="0"/>
                </a:ext>
              </a:extLst>
            </a:blip>
            <a:srcRect l="7403" r="13652" b="6250"/>
            <a:stretch/>
          </p:blipFill>
          <p:spPr>
            <a:xfrm>
              <a:off x="-1" y="0"/>
              <a:ext cx="8651875" cy="6858000"/>
            </a:xfrm>
            <a:prstGeom prst="rect">
              <a:avLst/>
            </a:prstGeom>
          </p:spPr>
        </p:pic>
      </p:grpSp>
      <p:sp>
        <p:nvSpPr>
          <p:cNvPr id="6" name="TextBox 5">
            <a:extLst>
              <a:ext uri="{FF2B5EF4-FFF2-40B4-BE49-F238E27FC236}">
                <a16:creationId xmlns:a16="http://schemas.microsoft.com/office/drawing/2014/main" id="{CC0CD72C-13F5-3EFF-B1BA-2B9E6622F252}"/>
              </a:ext>
            </a:extLst>
          </p:cNvPr>
          <p:cNvSpPr txBox="1"/>
          <p:nvPr userDrawn="1"/>
        </p:nvSpPr>
        <p:spPr>
          <a:xfrm>
            <a:off x="14320434" y="-3673098"/>
            <a:ext cx="0" cy="0"/>
          </a:xfrm>
          <a:prstGeom prst="rect">
            <a:avLst/>
          </a:prstGeom>
          <a:noFill/>
        </p:spPr>
        <p:txBody>
          <a:bodyPr wrap="none" rtlCol="0">
            <a:noAutofit/>
          </a:bodyPr>
          <a:lstStyle/>
          <a:p>
            <a:pPr algn="l"/>
            <a:endParaRPr lang="en-US" err="1">
              <a:latin typeface="Aptos" panose="020B0004020202020204" pitchFamily="34" charset="0"/>
            </a:endParaRPr>
          </a:p>
        </p:txBody>
      </p:sp>
      <p:sp>
        <p:nvSpPr>
          <p:cNvPr id="7" name="Data 6">
            <a:extLst>
              <a:ext uri="{FF2B5EF4-FFF2-40B4-BE49-F238E27FC236}">
                <a16:creationId xmlns:a16="http://schemas.microsoft.com/office/drawing/2014/main" id="{CB7C88DE-82C0-D830-EE5B-5CCAE3B59B5F}"/>
              </a:ext>
            </a:extLst>
          </p:cNvPr>
          <p:cNvSpPr/>
          <p:nvPr userDrawn="1"/>
        </p:nvSpPr>
        <p:spPr>
          <a:xfrm>
            <a:off x="-2050473" y="0"/>
            <a:ext cx="10235821" cy="6858000"/>
          </a:xfrm>
          <a:prstGeom prst="flowChartInputOutput">
            <a:avLst/>
          </a:prstGeom>
          <a:gradFill flip="none" rotWithShape="1">
            <a:gsLst>
              <a:gs pos="0">
                <a:schemeClr val="accent1">
                  <a:shade val="30000"/>
                  <a:satMod val="115000"/>
                </a:schemeClr>
              </a:gs>
              <a:gs pos="25000">
                <a:schemeClr val="accent1">
                  <a:shade val="67500"/>
                  <a:satMod val="115000"/>
                  <a:alpha val="68000"/>
                </a:schemeClr>
              </a:gs>
              <a:gs pos="56000">
                <a:srgbClr val="D30911">
                  <a:alpha val="20655"/>
                </a:srgbClr>
              </a:gs>
              <a:gs pos="87000">
                <a:schemeClr val="accent1">
                  <a:shade val="100000"/>
                  <a:satMod val="115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2F34310E-ABD2-FD31-AC2C-2E3E9537F544}"/>
              </a:ext>
            </a:extLst>
          </p:cNvPr>
          <p:cNvSpPr>
            <a:spLocks noGrp="1"/>
          </p:cNvSpPr>
          <p:nvPr>
            <p:ph type="body" sz="quarter" idx="10" hasCustomPrompt="1"/>
          </p:nvPr>
        </p:nvSpPr>
        <p:spPr>
          <a:xfrm>
            <a:off x="6974703" y="2436355"/>
            <a:ext cx="4506698" cy="1944044"/>
          </a:xfrm>
        </p:spPr>
        <p:txBody>
          <a:bodyPr/>
          <a:lstStyle>
            <a:lvl1pPr marL="30600" indent="0">
              <a:buNone/>
              <a:defRPr sz="4400" b="1"/>
            </a:lvl1pPr>
          </a:lstStyle>
          <a:p>
            <a:pPr lvl="0"/>
            <a:r>
              <a:rPr lang="en-US"/>
              <a:t>Divider slide - Single or double line title</a:t>
            </a:r>
          </a:p>
        </p:txBody>
      </p:sp>
    </p:spTree>
    <p:extLst>
      <p:ext uri="{BB962C8B-B14F-4D97-AF65-F5344CB8AC3E}">
        <p14:creationId xmlns:p14="http://schemas.microsoft.com/office/powerpoint/2010/main" val="1878579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6">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591F04-B3CF-0859-EF36-F5CF050F91A9}"/>
              </a:ext>
            </a:extLst>
          </p:cNvPr>
          <p:cNvGrpSpPr/>
          <p:nvPr userDrawn="1"/>
        </p:nvGrpSpPr>
        <p:grpSpPr>
          <a:xfrm>
            <a:off x="-2526385" y="0"/>
            <a:ext cx="12971454" cy="6858000"/>
            <a:chOff x="-1" y="0"/>
            <a:chExt cx="12971454" cy="6858000"/>
          </a:xfrm>
        </p:grpSpPr>
        <p:pic>
          <p:nvPicPr>
            <p:cNvPr id="5" name="Graphic 4">
              <a:extLst>
                <a:ext uri="{FF2B5EF4-FFF2-40B4-BE49-F238E27FC236}">
                  <a16:creationId xmlns:a16="http://schemas.microsoft.com/office/drawing/2014/main" id="{A8D37A42-9775-5884-E449-B90F096D2E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95886" y="4411706"/>
              <a:ext cx="575567" cy="545796"/>
            </a:xfrm>
            <a:prstGeom prst="rect">
              <a:avLst/>
            </a:prstGeom>
          </p:spPr>
        </p:pic>
        <p:pic>
          <p:nvPicPr>
            <p:cNvPr id="6" name="Picture 5">
              <a:extLst>
                <a:ext uri="{FF2B5EF4-FFF2-40B4-BE49-F238E27FC236}">
                  <a16:creationId xmlns:a16="http://schemas.microsoft.com/office/drawing/2014/main" id="{4A96A89F-C6D9-55D8-21E2-F534602AAD4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flipH="1">
              <a:off x="-1" y="0"/>
              <a:ext cx="8631594" cy="6858000"/>
            </a:xfrm>
            <a:prstGeom prst="rect">
              <a:avLst/>
            </a:prstGeom>
          </p:spPr>
        </p:pic>
      </p:grpSp>
      <p:sp>
        <p:nvSpPr>
          <p:cNvPr id="7" name="TextBox 6">
            <a:extLst>
              <a:ext uri="{FF2B5EF4-FFF2-40B4-BE49-F238E27FC236}">
                <a16:creationId xmlns:a16="http://schemas.microsoft.com/office/drawing/2014/main" id="{58F8B217-00EA-0E58-A175-28B0F9B31931}"/>
              </a:ext>
            </a:extLst>
          </p:cNvPr>
          <p:cNvSpPr txBox="1"/>
          <p:nvPr userDrawn="1"/>
        </p:nvSpPr>
        <p:spPr>
          <a:xfrm>
            <a:off x="14320434" y="-3673098"/>
            <a:ext cx="0" cy="0"/>
          </a:xfrm>
          <a:prstGeom prst="rect">
            <a:avLst/>
          </a:prstGeom>
          <a:noFill/>
        </p:spPr>
        <p:txBody>
          <a:bodyPr wrap="none" rtlCol="0">
            <a:noAutofit/>
          </a:bodyPr>
          <a:lstStyle/>
          <a:p>
            <a:pPr algn="l"/>
            <a:endParaRPr lang="en-US" err="1">
              <a:latin typeface="Aptos" panose="020B0004020202020204" pitchFamily="34" charset="0"/>
            </a:endParaRPr>
          </a:p>
        </p:txBody>
      </p:sp>
      <p:sp>
        <p:nvSpPr>
          <p:cNvPr id="8" name="Data 7">
            <a:extLst>
              <a:ext uri="{FF2B5EF4-FFF2-40B4-BE49-F238E27FC236}">
                <a16:creationId xmlns:a16="http://schemas.microsoft.com/office/drawing/2014/main" id="{9B8E3EF7-8868-767B-DBBD-2A41804604BE}"/>
              </a:ext>
            </a:extLst>
          </p:cNvPr>
          <p:cNvSpPr/>
          <p:nvPr userDrawn="1"/>
        </p:nvSpPr>
        <p:spPr>
          <a:xfrm>
            <a:off x="-2050473" y="0"/>
            <a:ext cx="10235821" cy="6858000"/>
          </a:xfrm>
          <a:prstGeom prst="flowChartInputOutput">
            <a:avLst/>
          </a:prstGeom>
          <a:gradFill flip="none" rotWithShape="1">
            <a:gsLst>
              <a:gs pos="0">
                <a:schemeClr val="accent1">
                  <a:shade val="30000"/>
                  <a:satMod val="115000"/>
                </a:schemeClr>
              </a:gs>
              <a:gs pos="25000">
                <a:schemeClr val="accent1">
                  <a:shade val="67500"/>
                  <a:satMod val="115000"/>
                  <a:alpha val="68000"/>
                </a:schemeClr>
              </a:gs>
              <a:gs pos="56000">
                <a:srgbClr val="D30911">
                  <a:alpha val="20655"/>
                </a:srgbClr>
              </a:gs>
              <a:gs pos="87000">
                <a:schemeClr val="accent1">
                  <a:shade val="100000"/>
                  <a:satMod val="115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9">
            <a:extLst>
              <a:ext uri="{FF2B5EF4-FFF2-40B4-BE49-F238E27FC236}">
                <a16:creationId xmlns:a16="http://schemas.microsoft.com/office/drawing/2014/main" id="{DEDDA70A-0F1C-E38D-5713-FB46FEF4D5BE}"/>
              </a:ext>
            </a:extLst>
          </p:cNvPr>
          <p:cNvSpPr>
            <a:spLocks noGrp="1"/>
          </p:cNvSpPr>
          <p:nvPr>
            <p:ph type="body" sz="quarter" idx="10" hasCustomPrompt="1"/>
          </p:nvPr>
        </p:nvSpPr>
        <p:spPr>
          <a:xfrm>
            <a:off x="6974703" y="2436355"/>
            <a:ext cx="4506698" cy="1944044"/>
          </a:xfrm>
        </p:spPr>
        <p:txBody>
          <a:bodyPr/>
          <a:lstStyle>
            <a:lvl1pPr marL="30600" indent="0">
              <a:buNone/>
              <a:defRPr sz="4400" b="1"/>
            </a:lvl1pPr>
          </a:lstStyle>
          <a:p>
            <a:pPr lvl="0"/>
            <a:r>
              <a:rPr lang="en-US"/>
              <a:t>Divider slide - Single or double line title</a:t>
            </a:r>
          </a:p>
        </p:txBody>
      </p:sp>
    </p:spTree>
    <p:extLst>
      <p:ext uri="{BB962C8B-B14F-4D97-AF65-F5344CB8AC3E}">
        <p14:creationId xmlns:p14="http://schemas.microsoft.com/office/powerpoint/2010/main" val="745040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slide">
    <p:bg>
      <p:bgRef idx="1001">
        <a:schemeClr val="bg1"/>
      </p:bgRef>
    </p:bg>
    <p:spTree>
      <p:nvGrpSpPr>
        <p:cNvPr id="1" name=""/>
        <p:cNvGrpSpPr/>
        <p:nvPr/>
      </p:nvGrpSpPr>
      <p:grpSpPr>
        <a:xfrm>
          <a:off x="0" y="0"/>
          <a:ext cx="0" cy="0"/>
          <a:chOff x="0" y="0"/>
          <a:chExt cx="0" cy="0"/>
        </a:xfrm>
      </p:grpSpPr>
      <p:pic>
        <p:nvPicPr>
          <p:cNvPr id="9" name="Google Shape;923;p15" descr="Background pattern&#10;&#10;Description automatically generated">
            <a:extLst>
              <a:ext uri="{FF2B5EF4-FFF2-40B4-BE49-F238E27FC236}">
                <a16:creationId xmlns:a16="http://schemas.microsoft.com/office/drawing/2014/main" id="{B7AA4D7B-3689-1ACA-EE7C-A602AA4FB90F}"/>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flipH="1">
            <a:off x="-6" y="0"/>
            <a:ext cx="12192000" cy="6858000"/>
          </a:xfrm>
          <a:prstGeom prst="rect">
            <a:avLst/>
          </a:prstGeom>
          <a:solidFill>
            <a:schemeClr val="accent1"/>
          </a:solidFill>
          <a:ln>
            <a:noFill/>
          </a:ln>
        </p:spPr>
      </p:pic>
      <p:sp>
        <p:nvSpPr>
          <p:cNvPr id="3" name="Rectangle 2">
            <a:extLst>
              <a:ext uri="{FF2B5EF4-FFF2-40B4-BE49-F238E27FC236}">
                <a16:creationId xmlns:a16="http://schemas.microsoft.com/office/drawing/2014/main" id="{31757C26-8978-2AA2-6F10-70C137A660CA}"/>
              </a:ext>
            </a:extLst>
          </p:cNvPr>
          <p:cNvSpPr/>
          <p:nvPr userDrawn="1"/>
        </p:nvSpPr>
        <p:spPr>
          <a:xfrm>
            <a:off x="0" y="0"/>
            <a:ext cx="318787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Aptos" panose="020B0004020202020204" pitchFamily="34" charset="0"/>
            </a:endParaRPr>
          </a:p>
        </p:txBody>
      </p:sp>
      <p:sp>
        <p:nvSpPr>
          <p:cNvPr id="2" name="Text Placeholder 2">
            <a:extLst>
              <a:ext uri="{FF2B5EF4-FFF2-40B4-BE49-F238E27FC236}">
                <a16:creationId xmlns:a16="http://schemas.microsoft.com/office/drawing/2014/main" id="{6008FF97-D022-5649-0A0B-19CB007CEBC2}"/>
              </a:ext>
            </a:extLst>
          </p:cNvPr>
          <p:cNvSpPr>
            <a:spLocks noGrp="1"/>
          </p:cNvSpPr>
          <p:nvPr>
            <p:ph type="body" sz="quarter" idx="10"/>
          </p:nvPr>
        </p:nvSpPr>
        <p:spPr>
          <a:xfrm>
            <a:off x="356402" y="1063828"/>
            <a:ext cx="2470123" cy="2670859"/>
          </a:xfrm>
          <a:prstGeom prst="rect">
            <a:avLst/>
          </a:prstGeom>
        </p:spPr>
        <p:txBody>
          <a:bodyPr wrap="square" anchor="t" anchorCtr="0">
            <a:spAutoFit/>
          </a:bodyPr>
          <a:lstStyle>
            <a:lvl1pPr marL="0" indent="0" algn="ctr">
              <a:lnSpc>
                <a:spcPts val="3996"/>
              </a:lnSpc>
              <a:buNone/>
              <a:defRPr sz="3997" b="1" i="0">
                <a:solidFill>
                  <a:schemeClr val="tx1"/>
                </a:solidFill>
                <a:latin typeface="Aptos" panose="020B0004020202020204" pitchFamily="34" charset="0"/>
                <a:cs typeface="Calibri" panose="020F0502020204030204" pitchFamily="34" charset="0"/>
              </a:defRPr>
            </a:lvl1pPr>
            <a:lvl2pPr>
              <a:defRPr sz="3997">
                <a:solidFill>
                  <a:schemeClr val="bg1"/>
                </a:solidFill>
                <a:latin typeface="Calibri" panose="020F0502020204030204" pitchFamily="34" charset="0"/>
                <a:cs typeface="Calibri" panose="020F0502020204030204" pitchFamily="34" charset="0"/>
              </a:defRPr>
            </a:lvl2pPr>
            <a:lvl3pPr>
              <a:defRPr sz="3997">
                <a:solidFill>
                  <a:schemeClr val="bg1"/>
                </a:solidFill>
                <a:latin typeface="Calibri" panose="020F0502020204030204" pitchFamily="34" charset="0"/>
                <a:cs typeface="Calibri" panose="020F0502020204030204" pitchFamily="34" charset="0"/>
              </a:defRPr>
            </a:lvl3pPr>
            <a:lvl4pPr>
              <a:defRPr sz="3997">
                <a:solidFill>
                  <a:schemeClr val="bg1"/>
                </a:solidFill>
                <a:latin typeface="Calibri" panose="020F0502020204030204" pitchFamily="34" charset="0"/>
                <a:cs typeface="Calibri" panose="020F0502020204030204" pitchFamily="34" charset="0"/>
              </a:defRPr>
            </a:lvl4pPr>
            <a:lvl5pPr>
              <a:defRPr sz="3997">
                <a:solidFill>
                  <a:schemeClr val="bg1"/>
                </a:solidFill>
                <a:latin typeface="Calibri" panose="020F0502020204030204" pitchFamily="34" charset="0"/>
                <a:cs typeface="Calibri" panose="020F0502020204030204" pitchFamily="34" charset="0"/>
              </a:defRPr>
            </a:lvl5pPr>
          </a:lstStyle>
          <a:p>
            <a:pPr lvl="0"/>
            <a:r>
              <a:rPr lang="en-US"/>
              <a:t>Click to edit Master text styles</a:t>
            </a:r>
          </a:p>
        </p:txBody>
      </p:sp>
      <p:sp>
        <p:nvSpPr>
          <p:cNvPr id="5" name="Text Placeholder 2">
            <a:extLst>
              <a:ext uri="{FF2B5EF4-FFF2-40B4-BE49-F238E27FC236}">
                <a16:creationId xmlns:a16="http://schemas.microsoft.com/office/drawing/2014/main" id="{1F2B1CC0-F997-1B36-BF85-2F48983CC1E1}"/>
              </a:ext>
            </a:extLst>
          </p:cNvPr>
          <p:cNvSpPr>
            <a:spLocks noGrp="1"/>
          </p:cNvSpPr>
          <p:nvPr>
            <p:ph idx="11"/>
          </p:nvPr>
        </p:nvSpPr>
        <p:spPr>
          <a:xfrm>
            <a:off x="3786188" y="1063828"/>
            <a:ext cx="7991830" cy="1815882"/>
          </a:xfrm>
          <a:prstGeom prst="rect">
            <a:avLst/>
          </a:prstGeom>
          <a:solidFill>
            <a:schemeClr val="bg1">
              <a:alpha val="0"/>
            </a:schemeClr>
          </a:solidFill>
        </p:spPr>
        <p:txBody>
          <a:bodyPr vert="horz" wrap="square" lIns="91440" tIns="45720" rIns="91440" bIns="45720" rtlCol="0">
            <a:spAutoFit/>
          </a:bodyPr>
          <a:lstStyle>
            <a:lvl1pPr marL="355600" indent="-350838">
              <a:lnSpc>
                <a:spcPct val="100000"/>
              </a:lnSpc>
              <a:tabLst/>
              <a:defRPr sz="2400">
                <a:solidFill>
                  <a:schemeClr val="tx1"/>
                </a:solidFill>
              </a:defRPr>
            </a:lvl1pPr>
            <a:lvl2pPr marL="685800" indent="-285750">
              <a:lnSpc>
                <a:spcPct val="100000"/>
              </a:lnSpc>
              <a:tabLst/>
              <a:defRPr sz="2000">
                <a:solidFill>
                  <a:schemeClr val="tx1"/>
                </a:solidFill>
              </a:defRPr>
            </a:lvl2pPr>
            <a:lvl3pPr marL="1030288" indent="-314325">
              <a:lnSpc>
                <a:spcPct val="100000"/>
              </a:lnSpc>
              <a:tabLst/>
              <a:defRPr sz="1800">
                <a:solidFill>
                  <a:schemeClr val="tx1"/>
                </a:solidFill>
              </a:defRPr>
            </a:lvl3pPr>
            <a:lvl4pPr marL="1431925" indent="-358775">
              <a:lnSpc>
                <a:spcPct val="100000"/>
              </a:lnSpc>
              <a:tabLst/>
              <a:defRPr sz="1600">
                <a:solidFill>
                  <a:schemeClr val="tx1"/>
                </a:solidFill>
              </a:defRPr>
            </a:lvl4pPr>
            <a:lvl5pPr marL="1779588" indent="-336550">
              <a:lnSpc>
                <a:spcPct val="100000"/>
              </a:lnSpc>
              <a:tabLst/>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AAC0C360-4294-91FE-2B8A-53C6123E844A}"/>
              </a:ext>
            </a:extLst>
          </p:cNvPr>
          <p:cNvSpPr txBox="1"/>
          <p:nvPr userDrawn="1"/>
        </p:nvSpPr>
        <p:spPr>
          <a:xfrm>
            <a:off x="105882" y="6548185"/>
            <a:ext cx="2464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48F3A7-4D36-4B48-AFAE-39A3F3F67CC5}" type="slidenum">
              <a:rPr lang="en-US" sz="800" b="0" i="0" smtClean="0">
                <a:solidFill>
                  <a:schemeClr val="tx1"/>
                </a:solidFill>
                <a:latin typeface="Aptos" panose="020B00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800" b="0" i="0" u="none" strike="noStrike" kern="1200" cap="none">
                <a:solidFill>
                  <a:schemeClr val="tx1"/>
                </a:solidFill>
                <a:latin typeface="Aptos" panose="020B0004020202020204" pitchFamily="34" charset="0"/>
                <a:ea typeface="Calibri"/>
                <a:cs typeface="Calibri"/>
                <a:sym typeface="Calibri"/>
              </a:rPr>
              <a:t> | ©2025 Trend Micro Inc.</a:t>
            </a:r>
            <a:endParaRPr lang="en-US" sz="800" b="0" i="0" u="none" strike="noStrike" kern="1200" cap="none">
              <a:solidFill>
                <a:schemeClr val="tx1"/>
              </a:solidFill>
              <a:latin typeface="Aptos" panose="020B0004020202020204" pitchFamily="34" charset="0"/>
              <a:ea typeface="Arial"/>
              <a:cs typeface="Calibri"/>
              <a:sym typeface="Arial"/>
            </a:endParaRPr>
          </a:p>
        </p:txBody>
      </p:sp>
      <p:pic>
        <p:nvPicPr>
          <p:cNvPr id="4" name="Picture 3">
            <a:extLst>
              <a:ext uri="{FF2B5EF4-FFF2-40B4-BE49-F238E27FC236}">
                <a16:creationId xmlns:a16="http://schemas.microsoft.com/office/drawing/2014/main" id="{592AA645-6BDE-0B8F-BDF5-72D42F86F98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201985" y="6200963"/>
            <a:ext cx="2099025" cy="655945"/>
          </a:xfrm>
          <a:prstGeom prst="rect">
            <a:avLst/>
          </a:prstGeom>
        </p:spPr>
      </p:pic>
    </p:spTree>
    <p:extLst>
      <p:ext uri="{BB962C8B-B14F-4D97-AF65-F5344CB8AC3E}">
        <p14:creationId xmlns:p14="http://schemas.microsoft.com/office/powerpoint/2010/main" val="31670042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with Title + Body">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E055EB56-E623-018F-05FB-30E825C994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8936" y="6202052"/>
            <a:ext cx="2099026" cy="655948"/>
          </a:xfrm>
          <a:prstGeom prst="rect">
            <a:avLst/>
          </a:prstGeom>
        </p:spPr>
      </p:pic>
      <p:sp>
        <p:nvSpPr>
          <p:cNvPr id="6" name="Text Placeholder 2">
            <a:extLst>
              <a:ext uri="{FF2B5EF4-FFF2-40B4-BE49-F238E27FC236}">
                <a16:creationId xmlns:a16="http://schemas.microsoft.com/office/drawing/2014/main" id="{18CABB02-BC5A-71D1-86E7-C979D10C1324}"/>
              </a:ext>
            </a:extLst>
          </p:cNvPr>
          <p:cNvSpPr>
            <a:spLocks noGrp="1"/>
          </p:cNvSpPr>
          <p:nvPr>
            <p:ph idx="1"/>
          </p:nvPr>
        </p:nvSpPr>
        <p:spPr>
          <a:xfrm>
            <a:off x="318794" y="1377248"/>
            <a:ext cx="11562350" cy="2051752"/>
          </a:xfrm>
          <a:prstGeom prst="rect">
            <a:avLst/>
          </a:prstGeom>
        </p:spPr>
        <p:txBody>
          <a:bodyPr vert="horz" lIns="91440" tIns="45720" rIns="91440" bIns="45720" rtlCol="0">
            <a:noAutofit/>
          </a:bodyPr>
          <a:lstStyle>
            <a:lvl1pPr>
              <a:defRPr sz="2800"/>
            </a:lvl1pPr>
            <a:lvl2pPr>
              <a:defRPr sz="2400"/>
            </a:lvl2pPr>
            <a:lvl3pPr>
              <a:defRPr sz="2000"/>
            </a:lvl3pPr>
            <a:lvl4pPr>
              <a:defRPr sz="1800"/>
            </a:lvl4pPr>
            <a:lvl5pPr>
              <a:defRPr sz="1600"/>
            </a:lvl5pPr>
          </a:lstStyle>
          <a:p>
            <a:r>
              <a:rPr lang="en-US"/>
              <a:t>Click to edit Master text styles</a:t>
            </a:r>
          </a:p>
          <a:p>
            <a:pPr lvl="1"/>
            <a:r>
              <a:rPr lang="en-US"/>
              <a:t>Second level	</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D3D50303-65A4-697D-87B3-0EDD722DF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459105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with Title">
    <p:spTree>
      <p:nvGrpSpPr>
        <p:cNvPr id="1" name=""/>
        <p:cNvGrpSpPr/>
        <p:nvPr/>
      </p:nvGrpSpPr>
      <p:grpSpPr>
        <a:xfrm>
          <a:off x="0" y="0"/>
          <a:ext cx="0" cy="0"/>
          <a:chOff x="0" y="0"/>
          <a:chExt cx="0" cy="0"/>
        </a:xfrm>
      </p:grpSpPr>
      <p:pic>
        <p:nvPicPr>
          <p:cNvPr id="13" name="Picture 12" descr="Shape&#10;&#10;Description automatically generated with medium confidence">
            <a:extLst>
              <a:ext uri="{FF2B5EF4-FFF2-40B4-BE49-F238E27FC236}">
                <a16:creationId xmlns:a16="http://schemas.microsoft.com/office/drawing/2014/main" id="{FFCF20F8-3AC8-8DD2-A4D8-587BA36345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8936" y="6202052"/>
            <a:ext cx="2099026" cy="655948"/>
          </a:xfrm>
          <a:prstGeom prst="rect">
            <a:avLst/>
          </a:prstGeom>
        </p:spPr>
      </p:pic>
      <p:sp>
        <p:nvSpPr>
          <p:cNvPr id="3" name="Title 2">
            <a:extLst>
              <a:ext uri="{FF2B5EF4-FFF2-40B4-BE49-F238E27FC236}">
                <a16:creationId xmlns:a16="http://schemas.microsoft.com/office/drawing/2014/main" id="{72444E69-7BF4-6469-6EAD-B2280B6684D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251266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pic>
        <p:nvPicPr>
          <p:cNvPr id="13" name="Picture 12" descr="Shape&#10;&#10;Description automatically generated with medium confidence">
            <a:extLst>
              <a:ext uri="{FF2B5EF4-FFF2-40B4-BE49-F238E27FC236}">
                <a16:creationId xmlns:a16="http://schemas.microsoft.com/office/drawing/2014/main" id="{FFCF20F8-3AC8-8DD2-A4D8-587BA36345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8936" y="6202052"/>
            <a:ext cx="2099026" cy="655948"/>
          </a:xfrm>
          <a:prstGeom prst="rect">
            <a:avLst/>
          </a:prstGeom>
        </p:spPr>
      </p:pic>
    </p:spTree>
    <p:extLst>
      <p:ext uri="{BB962C8B-B14F-4D97-AF65-F5344CB8AC3E}">
        <p14:creationId xmlns:p14="http://schemas.microsoft.com/office/powerpoint/2010/main" val="286577739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with Title + Body">
    <p:bg>
      <p:bgRef idx="1001">
        <a:schemeClr val="bg1"/>
      </p:bgRef>
    </p:bg>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E055EB56-E623-018F-05FB-30E825C994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8936" y="6202052"/>
            <a:ext cx="2099026" cy="655948"/>
          </a:xfrm>
          <a:prstGeom prst="rect">
            <a:avLst/>
          </a:prstGeom>
        </p:spPr>
      </p:pic>
      <p:sp>
        <p:nvSpPr>
          <p:cNvPr id="6" name="Text Placeholder 2">
            <a:extLst>
              <a:ext uri="{FF2B5EF4-FFF2-40B4-BE49-F238E27FC236}">
                <a16:creationId xmlns:a16="http://schemas.microsoft.com/office/drawing/2014/main" id="{18CABB02-BC5A-71D1-86E7-C979D10C1324}"/>
              </a:ext>
            </a:extLst>
          </p:cNvPr>
          <p:cNvSpPr>
            <a:spLocks noGrp="1"/>
          </p:cNvSpPr>
          <p:nvPr>
            <p:ph idx="1"/>
          </p:nvPr>
        </p:nvSpPr>
        <p:spPr>
          <a:xfrm>
            <a:off x="318794" y="1377248"/>
            <a:ext cx="11562350" cy="2051752"/>
          </a:xfrm>
          <a:prstGeom prst="rect">
            <a:avLst/>
          </a:prstGeom>
        </p:spPr>
        <p:txBody>
          <a:bodyPr vert="horz" lIns="91440" tIns="45720" rIns="91440" bIns="45720" rtlCol="0">
            <a:noAutofit/>
          </a:bodyPr>
          <a:lstStyle>
            <a:lvl1pPr>
              <a:defRPr sz="2800"/>
            </a:lvl1pPr>
            <a:lvl2pPr>
              <a:defRPr sz="2400"/>
            </a:lvl2pPr>
            <a:lvl3pPr>
              <a:defRPr sz="2000"/>
            </a:lvl3pPr>
            <a:lvl4pPr>
              <a:defRPr sz="1800"/>
            </a:lvl4pPr>
            <a:lvl5pPr>
              <a:defRPr sz="1600"/>
            </a:lvl5pPr>
          </a:lstStyle>
          <a:p>
            <a:r>
              <a:rPr lang="en-US"/>
              <a:t>Click to edit Master text styles</a:t>
            </a:r>
          </a:p>
          <a:p>
            <a:pPr lvl="1"/>
            <a:r>
              <a:rPr lang="en-US"/>
              <a:t>Second level	</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D3D50303-65A4-697D-87B3-0EDD722DF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9633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with Title">
    <p:bg>
      <p:bgRef idx="1001">
        <a:schemeClr val="bg1"/>
      </p:bgRef>
    </p:bg>
    <p:spTree>
      <p:nvGrpSpPr>
        <p:cNvPr id="1" name=""/>
        <p:cNvGrpSpPr/>
        <p:nvPr/>
      </p:nvGrpSpPr>
      <p:grpSpPr>
        <a:xfrm>
          <a:off x="0" y="0"/>
          <a:ext cx="0" cy="0"/>
          <a:chOff x="0" y="0"/>
          <a:chExt cx="0" cy="0"/>
        </a:xfrm>
      </p:grpSpPr>
      <p:pic>
        <p:nvPicPr>
          <p:cNvPr id="13" name="Picture 12" descr="Shape&#10;&#10;Description automatically generated with medium confidence">
            <a:extLst>
              <a:ext uri="{FF2B5EF4-FFF2-40B4-BE49-F238E27FC236}">
                <a16:creationId xmlns:a16="http://schemas.microsoft.com/office/drawing/2014/main" id="{FFCF20F8-3AC8-8DD2-A4D8-587BA36345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8936" y="6202052"/>
            <a:ext cx="2099026" cy="655948"/>
          </a:xfrm>
          <a:prstGeom prst="rect">
            <a:avLst/>
          </a:prstGeom>
        </p:spPr>
      </p:pic>
      <p:sp>
        <p:nvSpPr>
          <p:cNvPr id="3" name="Title 2">
            <a:extLst>
              <a:ext uri="{FF2B5EF4-FFF2-40B4-BE49-F238E27FC236}">
                <a16:creationId xmlns:a16="http://schemas.microsoft.com/office/drawing/2014/main" id="{72444E69-7BF4-6469-6EAD-B2280B6684D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72196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Blank">
    <p:bg>
      <p:bgRef idx="1001">
        <a:schemeClr val="bg1"/>
      </p:bgRef>
    </p:bg>
    <p:spTree>
      <p:nvGrpSpPr>
        <p:cNvPr id="1" name=""/>
        <p:cNvGrpSpPr/>
        <p:nvPr/>
      </p:nvGrpSpPr>
      <p:grpSpPr>
        <a:xfrm>
          <a:off x="0" y="0"/>
          <a:ext cx="0" cy="0"/>
          <a:chOff x="0" y="0"/>
          <a:chExt cx="0" cy="0"/>
        </a:xfrm>
      </p:grpSpPr>
      <p:pic>
        <p:nvPicPr>
          <p:cNvPr id="13" name="Picture 12" descr="Shape&#10;&#10;Description automatically generated with medium confidence">
            <a:extLst>
              <a:ext uri="{FF2B5EF4-FFF2-40B4-BE49-F238E27FC236}">
                <a16:creationId xmlns:a16="http://schemas.microsoft.com/office/drawing/2014/main" id="{FFCF20F8-3AC8-8DD2-A4D8-587BA36345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8936" y="6202052"/>
            <a:ext cx="2099026" cy="655948"/>
          </a:xfrm>
          <a:prstGeom prst="rect">
            <a:avLst/>
          </a:prstGeom>
        </p:spPr>
      </p:pic>
    </p:spTree>
    <p:extLst>
      <p:ext uri="{BB962C8B-B14F-4D97-AF65-F5344CB8AC3E}">
        <p14:creationId xmlns:p14="http://schemas.microsoft.com/office/powerpoint/2010/main" val="5991903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rp #2">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32315-3520-D172-0FB7-0EA60C8583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149" t="30708" r="33534" b="15677"/>
          <a:stretch/>
        </p:blipFill>
        <p:spPr>
          <a:xfrm>
            <a:off x="0" y="0"/>
            <a:ext cx="12192000" cy="6858000"/>
          </a:xfrm>
          <a:prstGeom prst="rect">
            <a:avLst/>
          </a:prstGeom>
        </p:spPr>
      </p:pic>
      <p:sp>
        <p:nvSpPr>
          <p:cNvPr id="6" name="Title 1">
            <a:extLst>
              <a:ext uri="{FF2B5EF4-FFF2-40B4-BE49-F238E27FC236}">
                <a16:creationId xmlns:a16="http://schemas.microsoft.com/office/drawing/2014/main" id="{8A01E9EE-60CB-71A7-37A1-2C5096C5D916}"/>
              </a:ext>
            </a:extLst>
          </p:cNvPr>
          <p:cNvSpPr>
            <a:spLocks noGrp="1"/>
          </p:cNvSpPr>
          <p:nvPr>
            <p:ph type="title" hasCustomPrompt="1"/>
          </p:nvPr>
        </p:nvSpPr>
        <p:spPr>
          <a:xfrm>
            <a:off x="597991" y="3561831"/>
            <a:ext cx="4330200" cy="1424814"/>
          </a:xfrm>
          <a:prstGeom prst="rect">
            <a:avLst/>
          </a:prstGeom>
        </p:spPr>
        <p:txBody>
          <a:bodyPr wrap="square" anchor="t">
            <a:spAutoFit/>
          </a:bodyPr>
          <a:lstStyle>
            <a:lvl1pPr>
              <a:defRPr sz="3200" b="1" i="0">
                <a:solidFill>
                  <a:schemeClr val="tx1"/>
                </a:solidFill>
                <a:latin typeface="Aptos ExtraBold" panose="020B0004020202020204" pitchFamily="34" charset="0"/>
              </a:defRPr>
            </a:lvl1pPr>
          </a:lstStyle>
          <a:p>
            <a:r>
              <a:rPr lang="en-US"/>
              <a:t>Title slide</a:t>
            </a:r>
            <a:br>
              <a:rPr lang="en-US"/>
            </a:br>
            <a:r>
              <a:rPr lang="en-US"/>
              <a:t>Corporate Leadership</a:t>
            </a:r>
            <a:br>
              <a:rPr lang="en-US"/>
            </a:br>
            <a:r>
              <a:rPr lang="en-US"/>
              <a:t>Campaign</a:t>
            </a:r>
          </a:p>
        </p:txBody>
      </p:sp>
      <p:sp>
        <p:nvSpPr>
          <p:cNvPr id="2" name="Text Placeholder 3">
            <a:extLst>
              <a:ext uri="{FF2B5EF4-FFF2-40B4-BE49-F238E27FC236}">
                <a16:creationId xmlns:a16="http://schemas.microsoft.com/office/drawing/2014/main" id="{86BEEA9D-2553-E40D-94D4-0046C394AE4A}"/>
              </a:ext>
            </a:extLst>
          </p:cNvPr>
          <p:cNvSpPr>
            <a:spLocks noGrp="1"/>
          </p:cNvSpPr>
          <p:nvPr>
            <p:ph type="body" sz="quarter" idx="35" hasCustomPrompt="1"/>
          </p:nvPr>
        </p:nvSpPr>
        <p:spPr>
          <a:xfrm>
            <a:off x="597990" y="5370880"/>
            <a:ext cx="4330199" cy="369012"/>
          </a:xfrm>
          <a:prstGeom prst="rect">
            <a:avLst/>
          </a:prstGeom>
        </p:spPr>
        <p:txBody>
          <a:bodyPr anchor="ctr">
            <a:normAutofit/>
          </a:bodyPr>
          <a:lstStyle>
            <a:lvl1pPr marL="0" indent="0" algn="l">
              <a:lnSpc>
                <a:spcPts val="1800"/>
              </a:lnSpc>
              <a:spcBef>
                <a:spcPts val="0"/>
              </a:spcBef>
              <a:buNone/>
              <a:defRPr sz="1800" b="0" i="0">
                <a:solidFill>
                  <a:schemeClr val="tx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b="0"/>
              <a:t>Presenter Name</a:t>
            </a:r>
            <a:endParaRPr lang="en-US"/>
          </a:p>
        </p:txBody>
      </p:sp>
      <p:pic>
        <p:nvPicPr>
          <p:cNvPr id="4" name="Picture 3">
            <a:extLst>
              <a:ext uri="{FF2B5EF4-FFF2-40B4-BE49-F238E27FC236}">
                <a16:creationId xmlns:a16="http://schemas.microsoft.com/office/drawing/2014/main" id="{3B4641C2-E0C8-1C2A-870C-D1230E21E5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990" y="754862"/>
            <a:ext cx="3903114" cy="552472"/>
          </a:xfrm>
          <a:prstGeom prst="rect">
            <a:avLst/>
          </a:prstGeom>
        </p:spPr>
      </p:pic>
    </p:spTree>
    <p:extLst>
      <p:ext uri="{BB962C8B-B14F-4D97-AF65-F5344CB8AC3E}">
        <p14:creationId xmlns:p14="http://schemas.microsoft.com/office/powerpoint/2010/main" val="38361521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Highlights slide">
    <p:spTree>
      <p:nvGrpSpPr>
        <p:cNvPr id="1" name=""/>
        <p:cNvGrpSpPr/>
        <p:nvPr/>
      </p:nvGrpSpPr>
      <p:grpSpPr>
        <a:xfrm>
          <a:off x="0" y="0"/>
          <a:ext cx="0" cy="0"/>
          <a:chOff x="0" y="0"/>
          <a:chExt cx="0" cy="0"/>
        </a:xfrm>
      </p:grpSpPr>
      <p:pic>
        <p:nvPicPr>
          <p:cNvPr id="20" name="Google Shape;325;p41" descr="Background pattern&#10;&#10;Description automatically generated">
            <a:extLst>
              <a:ext uri="{FF2B5EF4-FFF2-40B4-BE49-F238E27FC236}">
                <a16:creationId xmlns:a16="http://schemas.microsoft.com/office/drawing/2014/main" id="{5DC28091-A569-4D15-AEA0-06420B49F3F7}"/>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flipH="1">
            <a:off x="0" y="0"/>
            <a:ext cx="12192000" cy="6858000"/>
          </a:xfrm>
          <a:prstGeom prst="rect">
            <a:avLst/>
          </a:prstGeom>
          <a:solidFill>
            <a:schemeClr val="accent1"/>
          </a:solidFill>
          <a:ln>
            <a:noFill/>
          </a:ln>
        </p:spPr>
      </p:pic>
      <p:sp>
        <p:nvSpPr>
          <p:cNvPr id="46" name="Oval 45">
            <a:extLst>
              <a:ext uri="{FF2B5EF4-FFF2-40B4-BE49-F238E27FC236}">
                <a16:creationId xmlns:a16="http://schemas.microsoft.com/office/drawing/2014/main" id="{0FE52828-FED5-4D9B-89C1-38065A8FD1A8}"/>
              </a:ext>
            </a:extLst>
          </p:cNvPr>
          <p:cNvSpPr/>
          <p:nvPr/>
        </p:nvSpPr>
        <p:spPr>
          <a:xfrm>
            <a:off x="3787059" y="1323638"/>
            <a:ext cx="4653280" cy="4653279"/>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09">
              <a:solidFill>
                <a:schemeClr val="bg1"/>
              </a:solidFill>
            </a:endParaRPr>
          </a:p>
        </p:txBody>
      </p:sp>
      <p:sp>
        <p:nvSpPr>
          <p:cNvPr id="57" name="Text Placeholder 2">
            <a:extLst>
              <a:ext uri="{FF2B5EF4-FFF2-40B4-BE49-F238E27FC236}">
                <a16:creationId xmlns:a16="http://schemas.microsoft.com/office/drawing/2014/main" id="{FBCF9400-0A6A-4B11-8573-4C81B415E7D8}"/>
              </a:ext>
            </a:extLst>
          </p:cNvPr>
          <p:cNvSpPr>
            <a:spLocks noGrp="1"/>
          </p:cNvSpPr>
          <p:nvPr>
            <p:ph type="body" sz="quarter" idx="11" hasCustomPrompt="1"/>
          </p:nvPr>
        </p:nvSpPr>
        <p:spPr>
          <a:xfrm>
            <a:off x="7976326" y="1371218"/>
            <a:ext cx="3931116" cy="732919"/>
          </a:xfrm>
          <a:prstGeom prst="rect">
            <a:avLst/>
          </a:prstGeom>
        </p:spPr>
        <p:txBody>
          <a:bodyPr anchor="ctr">
            <a:normAutofit/>
          </a:bodyPr>
          <a:lstStyle>
            <a:lvl1pPr marL="0" indent="0" algn="l">
              <a:lnSpc>
                <a:spcPts val="1800"/>
              </a:lnSpc>
              <a:buNone/>
              <a:defRPr sz="1400" b="1">
                <a:solidFill>
                  <a:schemeClr val="bg1"/>
                </a:solidFill>
                <a:latin typeface="Aptos" panose="020B0004020202020204" pitchFamily="34" charset="0"/>
                <a:cs typeface="Calibri" panose="020F0502020204030204" pitchFamily="34" charset="0"/>
              </a:defRPr>
            </a:lvl1pPr>
            <a:lvl2pPr algn="ctr">
              <a:defRPr sz="1999">
                <a:latin typeface="Calibri" panose="020F0502020204030204" pitchFamily="34" charset="0"/>
                <a:cs typeface="Calibri" panose="020F0502020204030204" pitchFamily="34" charset="0"/>
              </a:defRPr>
            </a:lvl2pPr>
            <a:lvl3pPr algn="ctr">
              <a:defRPr sz="1999">
                <a:latin typeface="Calibri" panose="020F0502020204030204" pitchFamily="34" charset="0"/>
                <a:cs typeface="Calibri" panose="020F0502020204030204" pitchFamily="34" charset="0"/>
              </a:defRPr>
            </a:lvl3pPr>
            <a:lvl4pPr algn="ctr">
              <a:defRPr sz="1999">
                <a:latin typeface="Calibri" panose="020F0502020204030204" pitchFamily="34" charset="0"/>
                <a:cs typeface="Calibri" panose="020F0502020204030204" pitchFamily="34" charset="0"/>
              </a:defRPr>
            </a:lvl4pPr>
            <a:lvl5pPr algn="ctr">
              <a:defRPr sz="1999">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1600"/>
            </a:pPr>
            <a:r>
              <a:rPr lang="en-US" b="1" i="0" u="none" strike="noStrike" cap="none">
                <a:solidFill>
                  <a:schemeClr val="bg1"/>
                </a:solidFill>
                <a:latin typeface="Calibri"/>
                <a:ea typeface="Calibri"/>
                <a:cs typeface="Calibri"/>
                <a:sym typeface="Calibri"/>
              </a:rPr>
              <a:t>AGENDA ITEM 02</a:t>
            </a:r>
          </a:p>
        </p:txBody>
      </p:sp>
      <p:sp>
        <p:nvSpPr>
          <p:cNvPr id="58" name="Text Placeholder 2">
            <a:extLst>
              <a:ext uri="{FF2B5EF4-FFF2-40B4-BE49-F238E27FC236}">
                <a16:creationId xmlns:a16="http://schemas.microsoft.com/office/drawing/2014/main" id="{7770B000-A329-485C-AE04-AA5C3472EBB8}"/>
              </a:ext>
            </a:extLst>
          </p:cNvPr>
          <p:cNvSpPr>
            <a:spLocks noGrp="1"/>
          </p:cNvSpPr>
          <p:nvPr>
            <p:ph type="body" sz="quarter" idx="31" hasCustomPrompt="1"/>
          </p:nvPr>
        </p:nvSpPr>
        <p:spPr>
          <a:xfrm>
            <a:off x="8707042" y="2333133"/>
            <a:ext cx="3200400" cy="732919"/>
          </a:xfrm>
          <a:prstGeom prst="rect">
            <a:avLst/>
          </a:prstGeom>
        </p:spPr>
        <p:txBody>
          <a:bodyPr anchor="ctr">
            <a:normAutofit/>
          </a:bodyPr>
          <a:lstStyle>
            <a:lvl1pPr marL="0" indent="0" algn="l">
              <a:lnSpc>
                <a:spcPts val="1800"/>
              </a:lnSpc>
              <a:buNone/>
              <a:defRPr sz="1400" b="1">
                <a:solidFill>
                  <a:schemeClr val="bg1"/>
                </a:solidFill>
                <a:latin typeface="Aptos" panose="020B0004020202020204" pitchFamily="34" charset="0"/>
                <a:cs typeface="Calibri" panose="020F0502020204030204" pitchFamily="34" charset="0"/>
              </a:defRPr>
            </a:lvl1pPr>
            <a:lvl2pPr algn="ctr">
              <a:defRPr sz="1999">
                <a:latin typeface="Calibri" panose="020F0502020204030204" pitchFamily="34" charset="0"/>
                <a:cs typeface="Calibri" panose="020F0502020204030204" pitchFamily="34" charset="0"/>
              </a:defRPr>
            </a:lvl2pPr>
            <a:lvl3pPr algn="ctr">
              <a:defRPr sz="1999">
                <a:latin typeface="Calibri" panose="020F0502020204030204" pitchFamily="34" charset="0"/>
                <a:cs typeface="Calibri" panose="020F0502020204030204" pitchFamily="34" charset="0"/>
              </a:defRPr>
            </a:lvl3pPr>
            <a:lvl4pPr algn="ctr">
              <a:defRPr sz="1999">
                <a:latin typeface="Calibri" panose="020F0502020204030204" pitchFamily="34" charset="0"/>
                <a:cs typeface="Calibri" panose="020F0502020204030204" pitchFamily="34" charset="0"/>
              </a:defRPr>
            </a:lvl4pPr>
            <a:lvl5pPr algn="ctr">
              <a:defRPr sz="1999">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1600"/>
            </a:pPr>
            <a:r>
              <a:rPr lang="en-US" b="1" i="0" u="none" strike="noStrike" cap="none">
                <a:solidFill>
                  <a:schemeClr val="bg1"/>
                </a:solidFill>
                <a:latin typeface="Calibri"/>
                <a:ea typeface="Calibri"/>
                <a:cs typeface="Calibri"/>
                <a:sym typeface="Calibri"/>
              </a:rPr>
              <a:t>AGENDA ITEM 04</a:t>
            </a:r>
          </a:p>
        </p:txBody>
      </p:sp>
      <p:sp>
        <p:nvSpPr>
          <p:cNvPr id="59" name="Text Placeholder 2">
            <a:extLst>
              <a:ext uri="{FF2B5EF4-FFF2-40B4-BE49-F238E27FC236}">
                <a16:creationId xmlns:a16="http://schemas.microsoft.com/office/drawing/2014/main" id="{CA50D284-D123-46A3-B25C-5E7F0AB9778A}"/>
              </a:ext>
            </a:extLst>
          </p:cNvPr>
          <p:cNvSpPr>
            <a:spLocks noGrp="1"/>
          </p:cNvSpPr>
          <p:nvPr>
            <p:ph type="body" sz="quarter" idx="32" hasCustomPrompt="1"/>
          </p:nvPr>
        </p:nvSpPr>
        <p:spPr>
          <a:xfrm>
            <a:off x="8917862" y="3307249"/>
            <a:ext cx="2989580" cy="732919"/>
          </a:xfrm>
          <a:prstGeom prst="rect">
            <a:avLst/>
          </a:prstGeom>
        </p:spPr>
        <p:txBody>
          <a:bodyPr anchor="ctr">
            <a:normAutofit/>
          </a:bodyPr>
          <a:lstStyle>
            <a:lvl1pPr marL="0" indent="0" algn="l">
              <a:lnSpc>
                <a:spcPts val="1800"/>
              </a:lnSpc>
              <a:buNone/>
              <a:defRPr sz="1400" b="1">
                <a:solidFill>
                  <a:schemeClr val="bg1"/>
                </a:solidFill>
                <a:latin typeface="Aptos" panose="020B0004020202020204" pitchFamily="34" charset="0"/>
                <a:cs typeface="Calibri" panose="020F0502020204030204" pitchFamily="34" charset="0"/>
              </a:defRPr>
            </a:lvl1pPr>
            <a:lvl2pPr algn="ctr">
              <a:defRPr sz="1999">
                <a:latin typeface="Calibri" panose="020F0502020204030204" pitchFamily="34" charset="0"/>
                <a:cs typeface="Calibri" panose="020F0502020204030204" pitchFamily="34" charset="0"/>
              </a:defRPr>
            </a:lvl2pPr>
            <a:lvl3pPr algn="ctr">
              <a:defRPr sz="1999">
                <a:latin typeface="Calibri" panose="020F0502020204030204" pitchFamily="34" charset="0"/>
                <a:cs typeface="Calibri" panose="020F0502020204030204" pitchFamily="34" charset="0"/>
              </a:defRPr>
            </a:lvl3pPr>
            <a:lvl4pPr algn="ctr">
              <a:defRPr sz="1999">
                <a:latin typeface="Calibri" panose="020F0502020204030204" pitchFamily="34" charset="0"/>
                <a:cs typeface="Calibri" panose="020F0502020204030204" pitchFamily="34" charset="0"/>
              </a:defRPr>
            </a:lvl4pPr>
            <a:lvl5pPr algn="ctr">
              <a:defRPr sz="1999">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1600"/>
            </a:pPr>
            <a:r>
              <a:rPr lang="en-US" b="1" i="0" u="none" strike="noStrike" cap="none">
                <a:solidFill>
                  <a:schemeClr val="bg1"/>
                </a:solidFill>
                <a:latin typeface="Calibri"/>
                <a:ea typeface="Calibri"/>
                <a:cs typeface="Calibri"/>
                <a:sym typeface="Calibri"/>
              </a:rPr>
              <a:t>AGENDA ITEM 06</a:t>
            </a:r>
          </a:p>
        </p:txBody>
      </p:sp>
      <p:sp>
        <p:nvSpPr>
          <p:cNvPr id="60" name="Text Placeholder 2">
            <a:extLst>
              <a:ext uri="{FF2B5EF4-FFF2-40B4-BE49-F238E27FC236}">
                <a16:creationId xmlns:a16="http://schemas.microsoft.com/office/drawing/2014/main" id="{AEB58449-E798-4D15-9CDA-C5B02692F2F1}"/>
              </a:ext>
            </a:extLst>
          </p:cNvPr>
          <p:cNvSpPr>
            <a:spLocks noGrp="1"/>
          </p:cNvSpPr>
          <p:nvPr>
            <p:ph type="body" sz="quarter" idx="33" hasCustomPrompt="1"/>
          </p:nvPr>
        </p:nvSpPr>
        <p:spPr>
          <a:xfrm>
            <a:off x="8643541" y="4291500"/>
            <a:ext cx="3263901" cy="732919"/>
          </a:xfrm>
          <a:prstGeom prst="rect">
            <a:avLst/>
          </a:prstGeom>
        </p:spPr>
        <p:txBody>
          <a:bodyPr anchor="ctr">
            <a:normAutofit/>
          </a:bodyPr>
          <a:lstStyle>
            <a:lvl1pPr marL="0" indent="0" algn="l">
              <a:lnSpc>
                <a:spcPts val="1800"/>
              </a:lnSpc>
              <a:buNone/>
              <a:defRPr sz="1400" b="1">
                <a:solidFill>
                  <a:schemeClr val="bg1"/>
                </a:solidFill>
                <a:latin typeface="Aptos" panose="020B0004020202020204" pitchFamily="34" charset="0"/>
                <a:cs typeface="Calibri" panose="020F0502020204030204" pitchFamily="34" charset="0"/>
              </a:defRPr>
            </a:lvl1pPr>
            <a:lvl2pPr algn="ctr">
              <a:defRPr sz="1999">
                <a:latin typeface="Calibri" panose="020F0502020204030204" pitchFamily="34" charset="0"/>
                <a:cs typeface="Calibri" panose="020F0502020204030204" pitchFamily="34" charset="0"/>
              </a:defRPr>
            </a:lvl2pPr>
            <a:lvl3pPr algn="ctr">
              <a:defRPr sz="1999">
                <a:latin typeface="Calibri" panose="020F0502020204030204" pitchFamily="34" charset="0"/>
                <a:cs typeface="Calibri" panose="020F0502020204030204" pitchFamily="34" charset="0"/>
              </a:defRPr>
            </a:lvl3pPr>
            <a:lvl4pPr algn="ctr">
              <a:defRPr sz="1999">
                <a:latin typeface="Calibri" panose="020F0502020204030204" pitchFamily="34" charset="0"/>
                <a:cs typeface="Calibri" panose="020F0502020204030204" pitchFamily="34" charset="0"/>
              </a:defRPr>
            </a:lvl4pPr>
            <a:lvl5pPr algn="ctr">
              <a:defRPr sz="1999">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1600"/>
            </a:pPr>
            <a:r>
              <a:rPr lang="en-US" b="1" i="0" u="none" strike="noStrike" cap="none">
                <a:solidFill>
                  <a:schemeClr val="bg1"/>
                </a:solidFill>
                <a:latin typeface="Calibri"/>
                <a:ea typeface="Calibri"/>
                <a:cs typeface="Calibri"/>
                <a:sym typeface="Calibri"/>
              </a:rPr>
              <a:t>AGENDA ITEM 08</a:t>
            </a:r>
          </a:p>
        </p:txBody>
      </p:sp>
      <p:sp>
        <p:nvSpPr>
          <p:cNvPr id="61" name="Text Placeholder 2">
            <a:extLst>
              <a:ext uri="{FF2B5EF4-FFF2-40B4-BE49-F238E27FC236}">
                <a16:creationId xmlns:a16="http://schemas.microsoft.com/office/drawing/2014/main" id="{BFE209F4-C86F-4940-B58C-3A87D62CAC9C}"/>
              </a:ext>
            </a:extLst>
          </p:cNvPr>
          <p:cNvSpPr>
            <a:spLocks noGrp="1"/>
          </p:cNvSpPr>
          <p:nvPr>
            <p:ph type="body" sz="quarter" idx="34" hasCustomPrompt="1"/>
          </p:nvPr>
        </p:nvSpPr>
        <p:spPr>
          <a:xfrm>
            <a:off x="7862026" y="5272792"/>
            <a:ext cx="4045416" cy="732919"/>
          </a:xfrm>
          <a:prstGeom prst="rect">
            <a:avLst/>
          </a:prstGeom>
        </p:spPr>
        <p:txBody>
          <a:bodyPr anchor="ctr">
            <a:normAutofit/>
          </a:bodyPr>
          <a:lstStyle>
            <a:lvl1pPr marL="0" indent="0" algn="l">
              <a:lnSpc>
                <a:spcPts val="1800"/>
              </a:lnSpc>
              <a:buNone/>
              <a:defRPr sz="1400" b="1">
                <a:solidFill>
                  <a:schemeClr val="bg1"/>
                </a:solidFill>
                <a:latin typeface="Aptos" panose="020B0004020202020204" pitchFamily="34" charset="0"/>
                <a:cs typeface="Calibri" panose="020F0502020204030204" pitchFamily="34" charset="0"/>
              </a:defRPr>
            </a:lvl1pPr>
            <a:lvl2pPr algn="ctr">
              <a:defRPr sz="1999">
                <a:latin typeface="Calibri" panose="020F0502020204030204" pitchFamily="34" charset="0"/>
                <a:cs typeface="Calibri" panose="020F0502020204030204" pitchFamily="34" charset="0"/>
              </a:defRPr>
            </a:lvl2pPr>
            <a:lvl3pPr algn="ctr">
              <a:defRPr sz="1999">
                <a:latin typeface="Calibri" panose="020F0502020204030204" pitchFamily="34" charset="0"/>
                <a:cs typeface="Calibri" panose="020F0502020204030204" pitchFamily="34" charset="0"/>
              </a:defRPr>
            </a:lvl3pPr>
            <a:lvl4pPr algn="ctr">
              <a:defRPr sz="1999">
                <a:latin typeface="Calibri" panose="020F0502020204030204" pitchFamily="34" charset="0"/>
                <a:cs typeface="Calibri" panose="020F0502020204030204" pitchFamily="34" charset="0"/>
              </a:defRPr>
            </a:lvl4pPr>
            <a:lvl5pPr algn="ctr">
              <a:defRPr sz="1999">
                <a:latin typeface="Calibri" panose="020F0502020204030204" pitchFamily="34" charset="0"/>
                <a:cs typeface="Calibri" panose="020F0502020204030204" pitchFamily="34" charset="0"/>
              </a:defRPr>
            </a:lvl5pPr>
          </a:lstStyle>
          <a:p>
            <a:pPr marL="228515" marR="0" lvl="0" indent="-228515" algn="l" rtl="0">
              <a:lnSpc>
                <a:spcPct val="100000"/>
              </a:lnSpc>
              <a:spcBef>
                <a:spcPts val="0"/>
              </a:spcBef>
              <a:spcAft>
                <a:spcPts val="0"/>
              </a:spcAft>
              <a:buClr>
                <a:srgbClr val="000000"/>
              </a:buClr>
              <a:buSzPts val="1600"/>
            </a:pPr>
            <a:r>
              <a:rPr lang="en-US" b="1" i="0" u="none" strike="noStrike" cap="none">
                <a:solidFill>
                  <a:schemeClr val="bg1"/>
                </a:solidFill>
                <a:latin typeface="Calibri"/>
                <a:ea typeface="Calibri"/>
                <a:cs typeface="Calibri"/>
                <a:sym typeface="Calibri"/>
              </a:rPr>
              <a:t>AGENDA ITEM 10</a:t>
            </a:r>
          </a:p>
        </p:txBody>
      </p:sp>
      <p:sp>
        <p:nvSpPr>
          <p:cNvPr id="62" name="Text Placeholder 3">
            <a:extLst>
              <a:ext uri="{FF2B5EF4-FFF2-40B4-BE49-F238E27FC236}">
                <a16:creationId xmlns:a16="http://schemas.microsoft.com/office/drawing/2014/main" id="{D6ABEB75-3247-4652-BBCA-0211CA40B9FB}"/>
              </a:ext>
            </a:extLst>
          </p:cNvPr>
          <p:cNvSpPr>
            <a:spLocks noGrp="1"/>
          </p:cNvSpPr>
          <p:nvPr>
            <p:ph type="body" sz="quarter" idx="35" hasCustomPrompt="1"/>
          </p:nvPr>
        </p:nvSpPr>
        <p:spPr>
          <a:xfrm>
            <a:off x="319235" y="1371917"/>
            <a:ext cx="3924299" cy="731520"/>
          </a:xfrm>
          <a:prstGeom prst="rect">
            <a:avLst/>
          </a:prstGeom>
        </p:spPr>
        <p:txBody>
          <a:bodyPr anchor="ctr"/>
          <a:lstStyle>
            <a:lvl1pPr marL="0" indent="0" algn="r">
              <a:lnSpc>
                <a:spcPts val="1800"/>
              </a:lnSpc>
              <a:spcBef>
                <a:spcPts val="0"/>
              </a:spcBef>
              <a:buNone/>
              <a:defRPr sz="1400" b="1">
                <a:solidFill>
                  <a:schemeClr val="bg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a:t>AGENDA ITEM  01</a:t>
            </a:r>
          </a:p>
        </p:txBody>
      </p:sp>
      <p:sp>
        <p:nvSpPr>
          <p:cNvPr id="63" name="Text Placeholder 3">
            <a:extLst>
              <a:ext uri="{FF2B5EF4-FFF2-40B4-BE49-F238E27FC236}">
                <a16:creationId xmlns:a16="http://schemas.microsoft.com/office/drawing/2014/main" id="{90D5DD49-A755-414E-8434-41B64B3AC0AB}"/>
              </a:ext>
            </a:extLst>
          </p:cNvPr>
          <p:cNvSpPr>
            <a:spLocks noGrp="1"/>
          </p:cNvSpPr>
          <p:nvPr>
            <p:ph type="body" sz="quarter" idx="36" hasCustomPrompt="1"/>
          </p:nvPr>
        </p:nvSpPr>
        <p:spPr>
          <a:xfrm>
            <a:off x="319235" y="5273491"/>
            <a:ext cx="4025899" cy="731520"/>
          </a:xfrm>
          <a:prstGeom prst="rect">
            <a:avLst/>
          </a:prstGeom>
        </p:spPr>
        <p:txBody>
          <a:bodyPr anchor="ctr"/>
          <a:lstStyle>
            <a:lvl1pPr marL="0" indent="0" algn="r">
              <a:lnSpc>
                <a:spcPts val="1800"/>
              </a:lnSpc>
              <a:spcBef>
                <a:spcPts val="0"/>
              </a:spcBef>
              <a:buNone/>
              <a:defRPr sz="1400" b="1">
                <a:solidFill>
                  <a:schemeClr val="bg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a:t>AGENDA ITEM  09</a:t>
            </a:r>
          </a:p>
        </p:txBody>
      </p:sp>
      <p:sp>
        <p:nvSpPr>
          <p:cNvPr id="64" name="Text Placeholder 3">
            <a:extLst>
              <a:ext uri="{FF2B5EF4-FFF2-40B4-BE49-F238E27FC236}">
                <a16:creationId xmlns:a16="http://schemas.microsoft.com/office/drawing/2014/main" id="{07B3BE03-30CC-4B62-888A-AAE6CC7D068F}"/>
              </a:ext>
            </a:extLst>
          </p:cNvPr>
          <p:cNvSpPr>
            <a:spLocks noGrp="1"/>
          </p:cNvSpPr>
          <p:nvPr>
            <p:ph type="body" sz="quarter" idx="37" hasCustomPrompt="1"/>
          </p:nvPr>
        </p:nvSpPr>
        <p:spPr>
          <a:xfrm>
            <a:off x="319235" y="4292199"/>
            <a:ext cx="3238500" cy="731520"/>
          </a:xfrm>
          <a:prstGeom prst="rect">
            <a:avLst/>
          </a:prstGeom>
        </p:spPr>
        <p:txBody>
          <a:bodyPr anchor="ctr"/>
          <a:lstStyle>
            <a:lvl1pPr marL="0" indent="0" algn="r">
              <a:lnSpc>
                <a:spcPts val="1800"/>
              </a:lnSpc>
              <a:spcBef>
                <a:spcPts val="0"/>
              </a:spcBef>
              <a:buNone/>
              <a:defRPr sz="1400" b="1">
                <a:solidFill>
                  <a:schemeClr val="bg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a:t>AGENDA ITEM  07</a:t>
            </a:r>
          </a:p>
        </p:txBody>
      </p:sp>
      <p:sp>
        <p:nvSpPr>
          <p:cNvPr id="65" name="Text Placeholder 3">
            <a:extLst>
              <a:ext uri="{FF2B5EF4-FFF2-40B4-BE49-F238E27FC236}">
                <a16:creationId xmlns:a16="http://schemas.microsoft.com/office/drawing/2014/main" id="{D0AC6AAE-D3E4-4E0F-8AAB-E739A0A6EFFE}"/>
              </a:ext>
            </a:extLst>
          </p:cNvPr>
          <p:cNvSpPr>
            <a:spLocks noGrp="1"/>
          </p:cNvSpPr>
          <p:nvPr>
            <p:ph type="body" sz="quarter" idx="38" hasCustomPrompt="1"/>
          </p:nvPr>
        </p:nvSpPr>
        <p:spPr>
          <a:xfrm>
            <a:off x="319235" y="3307948"/>
            <a:ext cx="3022598" cy="731520"/>
          </a:xfrm>
          <a:prstGeom prst="rect">
            <a:avLst/>
          </a:prstGeom>
        </p:spPr>
        <p:txBody>
          <a:bodyPr anchor="ctr"/>
          <a:lstStyle>
            <a:lvl1pPr marL="0" indent="0" algn="r">
              <a:lnSpc>
                <a:spcPts val="1800"/>
              </a:lnSpc>
              <a:spcBef>
                <a:spcPts val="0"/>
              </a:spcBef>
              <a:buNone/>
              <a:defRPr sz="1400" b="1">
                <a:solidFill>
                  <a:schemeClr val="bg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a:t>AGENDA ITEM  05</a:t>
            </a:r>
          </a:p>
        </p:txBody>
      </p:sp>
      <p:sp>
        <p:nvSpPr>
          <p:cNvPr id="66" name="Text Placeholder 3">
            <a:extLst>
              <a:ext uri="{FF2B5EF4-FFF2-40B4-BE49-F238E27FC236}">
                <a16:creationId xmlns:a16="http://schemas.microsoft.com/office/drawing/2014/main" id="{17C608AB-613B-48E3-8C14-7FD298D74E21}"/>
              </a:ext>
            </a:extLst>
          </p:cNvPr>
          <p:cNvSpPr>
            <a:spLocks noGrp="1"/>
          </p:cNvSpPr>
          <p:nvPr>
            <p:ph type="body" sz="quarter" idx="39" hasCustomPrompt="1"/>
          </p:nvPr>
        </p:nvSpPr>
        <p:spPr>
          <a:xfrm>
            <a:off x="319235" y="2333832"/>
            <a:ext cx="3200400" cy="731520"/>
          </a:xfrm>
          <a:prstGeom prst="rect">
            <a:avLst/>
          </a:prstGeom>
        </p:spPr>
        <p:txBody>
          <a:bodyPr anchor="ctr"/>
          <a:lstStyle>
            <a:lvl1pPr marL="0" indent="0" algn="r">
              <a:lnSpc>
                <a:spcPts val="1800"/>
              </a:lnSpc>
              <a:spcBef>
                <a:spcPts val="0"/>
              </a:spcBef>
              <a:buNone/>
              <a:defRPr sz="1400" b="1">
                <a:solidFill>
                  <a:schemeClr val="bg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a:t>AGENDA ITEM  03</a:t>
            </a:r>
          </a:p>
        </p:txBody>
      </p:sp>
      <p:sp>
        <p:nvSpPr>
          <p:cNvPr id="18" name="Picture Placeholder 17">
            <a:extLst>
              <a:ext uri="{FF2B5EF4-FFF2-40B4-BE49-F238E27FC236}">
                <a16:creationId xmlns:a16="http://schemas.microsoft.com/office/drawing/2014/main" id="{4386C037-1EF0-3146-0DA2-1537EFA915E7}"/>
              </a:ext>
            </a:extLst>
          </p:cNvPr>
          <p:cNvSpPr>
            <a:spLocks noGrp="1"/>
          </p:cNvSpPr>
          <p:nvPr>
            <p:ph type="pic" sz="quarter" idx="50"/>
          </p:nvPr>
        </p:nvSpPr>
        <p:spPr>
          <a:xfrm>
            <a:off x="4141454" y="1669178"/>
            <a:ext cx="3954618" cy="3954618"/>
          </a:xfrm>
          <a:prstGeom prst="ellipse">
            <a:avLst/>
          </a:prstGeom>
        </p:spPr>
        <p:txBody>
          <a:bodyPr/>
          <a:lstStyle/>
          <a:p>
            <a:endParaRPr lang="en-US"/>
          </a:p>
        </p:txBody>
      </p:sp>
      <p:pic>
        <p:nvPicPr>
          <p:cNvPr id="3" name="Picture 2">
            <a:extLst>
              <a:ext uri="{FF2B5EF4-FFF2-40B4-BE49-F238E27FC236}">
                <a16:creationId xmlns:a16="http://schemas.microsoft.com/office/drawing/2014/main" id="{B4FBFD55-E698-D09A-ABBD-475085469F2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201985" y="6200963"/>
            <a:ext cx="2099025" cy="655945"/>
          </a:xfrm>
          <a:prstGeom prst="rect">
            <a:avLst/>
          </a:prstGeom>
        </p:spPr>
      </p:pic>
      <p:sp>
        <p:nvSpPr>
          <p:cNvPr id="16" name="TextBox 15">
            <a:extLst>
              <a:ext uri="{FF2B5EF4-FFF2-40B4-BE49-F238E27FC236}">
                <a16:creationId xmlns:a16="http://schemas.microsoft.com/office/drawing/2014/main" id="{97E0C613-4659-5A22-1CD2-35250757B6CC}"/>
              </a:ext>
            </a:extLst>
          </p:cNvPr>
          <p:cNvSpPr txBox="1"/>
          <p:nvPr userDrawn="1"/>
        </p:nvSpPr>
        <p:spPr>
          <a:xfrm>
            <a:off x="105882" y="6548185"/>
            <a:ext cx="2464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48F3A7-4D36-4B48-AFAE-39A3F3F67CC5}" type="slidenum">
              <a:rPr lang="en-US" sz="800" smtClean="0">
                <a:solidFill>
                  <a:schemeClr val="accent6"/>
                </a:solidFill>
                <a:latin typeface="Aptos" panose="020B00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800" b="0" i="0" u="none" strike="noStrike" kern="1200" cap="none">
                <a:solidFill>
                  <a:schemeClr val="accent6"/>
                </a:solidFill>
                <a:latin typeface="Aptos" panose="020B0004020202020204" pitchFamily="34" charset="0"/>
                <a:ea typeface="Calibri"/>
                <a:cs typeface="Calibri"/>
                <a:sym typeface="Calibri"/>
              </a:rPr>
              <a:t> | ©2025 Trend Micro Inc.</a:t>
            </a:r>
            <a:endParaRPr lang="en-US" sz="800" b="0" i="0" u="none" strike="noStrike" kern="1200" cap="none">
              <a:solidFill>
                <a:schemeClr val="accent6"/>
              </a:solidFill>
              <a:latin typeface="Aptos" panose="020B0004020202020204" pitchFamily="34" charset="0"/>
              <a:ea typeface="Arial"/>
              <a:cs typeface="Calibri"/>
              <a:sym typeface="Arial"/>
            </a:endParaRPr>
          </a:p>
        </p:txBody>
      </p:sp>
      <p:sp>
        <p:nvSpPr>
          <p:cNvPr id="4" name="Title 3">
            <a:extLst>
              <a:ext uri="{FF2B5EF4-FFF2-40B4-BE49-F238E27FC236}">
                <a16:creationId xmlns:a16="http://schemas.microsoft.com/office/drawing/2014/main" id="{7886FA23-0F52-422B-12ED-8B505594B72B}"/>
              </a:ext>
            </a:extLst>
          </p:cNvPr>
          <p:cNvSpPr>
            <a:spLocks noGrp="1"/>
          </p:cNvSpPr>
          <p:nvPr>
            <p:ph type="title"/>
          </p:nvPr>
        </p:nvSpPr>
        <p:spPr/>
        <p:txBody>
          <a:bodyPr/>
          <a:lstStyle/>
          <a:p>
            <a:r>
              <a:rPr lang="en-US"/>
              <a:t>Click to edit Master title style</a:t>
            </a:r>
          </a:p>
        </p:txBody>
      </p:sp>
      <p:sp>
        <p:nvSpPr>
          <p:cNvPr id="17" name="Oval 16">
            <a:extLst>
              <a:ext uri="{FF2B5EF4-FFF2-40B4-BE49-F238E27FC236}">
                <a16:creationId xmlns:a16="http://schemas.microsoft.com/office/drawing/2014/main" id="{B0D3A722-881A-9A71-D04B-DD8282936022}"/>
              </a:ext>
            </a:extLst>
          </p:cNvPr>
          <p:cNvSpPr/>
          <p:nvPr userDrawn="1"/>
        </p:nvSpPr>
        <p:spPr>
          <a:xfrm>
            <a:off x="4304083" y="1472936"/>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19" name="Text Placeholder 5">
            <a:extLst>
              <a:ext uri="{FF2B5EF4-FFF2-40B4-BE49-F238E27FC236}">
                <a16:creationId xmlns:a16="http://schemas.microsoft.com/office/drawing/2014/main" id="{5725B5C8-354E-AFE3-A0B6-2B24FBB3960B}"/>
              </a:ext>
            </a:extLst>
          </p:cNvPr>
          <p:cNvSpPr>
            <a:spLocks noGrp="1"/>
          </p:cNvSpPr>
          <p:nvPr>
            <p:ph type="body" sz="quarter" idx="51" hasCustomPrompt="1"/>
          </p:nvPr>
        </p:nvSpPr>
        <p:spPr>
          <a:xfrm>
            <a:off x="4345134" y="1563482"/>
            <a:ext cx="457899" cy="404165"/>
          </a:xfrm>
        </p:spPr>
        <p:txBody>
          <a:bodyPr/>
          <a:lstStyle>
            <a:lvl1pPr marL="30600" indent="0" algn="ctr">
              <a:buFont typeface="Arial" panose="020B0604020202020204" pitchFamily="34" charset="0"/>
              <a:buNone/>
              <a:defRPr sz="1800"/>
            </a:lvl1pPr>
          </a:lstStyle>
          <a:p>
            <a:pPr lvl="0"/>
            <a:r>
              <a:rPr lang="en-US"/>
              <a:t>#</a:t>
            </a:r>
          </a:p>
        </p:txBody>
      </p:sp>
      <p:sp>
        <p:nvSpPr>
          <p:cNvPr id="23" name="Oval 22">
            <a:extLst>
              <a:ext uri="{FF2B5EF4-FFF2-40B4-BE49-F238E27FC236}">
                <a16:creationId xmlns:a16="http://schemas.microsoft.com/office/drawing/2014/main" id="{18895094-9AA8-F606-ED17-C57BAED7E49B}"/>
              </a:ext>
            </a:extLst>
          </p:cNvPr>
          <p:cNvSpPr/>
          <p:nvPr userDrawn="1"/>
        </p:nvSpPr>
        <p:spPr>
          <a:xfrm>
            <a:off x="3641783" y="2447156"/>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24" name="Text Placeholder 5">
            <a:extLst>
              <a:ext uri="{FF2B5EF4-FFF2-40B4-BE49-F238E27FC236}">
                <a16:creationId xmlns:a16="http://schemas.microsoft.com/office/drawing/2014/main" id="{D67F5B76-ECEF-E685-AFE5-C593D32BFADF}"/>
              </a:ext>
            </a:extLst>
          </p:cNvPr>
          <p:cNvSpPr>
            <a:spLocks noGrp="1"/>
          </p:cNvSpPr>
          <p:nvPr>
            <p:ph type="body" sz="quarter" idx="52" hasCustomPrompt="1"/>
          </p:nvPr>
        </p:nvSpPr>
        <p:spPr>
          <a:xfrm>
            <a:off x="3682834" y="2537702"/>
            <a:ext cx="457899" cy="404165"/>
          </a:xfrm>
        </p:spPr>
        <p:txBody>
          <a:bodyPr/>
          <a:lstStyle>
            <a:lvl1pPr marL="30600" indent="0" algn="ctr">
              <a:buNone/>
              <a:defRPr sz="1800"/>
            </a:lvl1pPr>
          </a:lstStyle>
          <a:p>
            <a:pPr lvl="0"/>
            <a:r>
              <a:rPr lang="en-US"/>
              <a:t>#</a:t>
            </a:r>
          </a:p>
        </p:txBody>
      </p:sp>
      <p:sp>
        <p:nvSpPr>
          <p:cNvPr id="27" name="Oval 26">
            <a:extLst>
              <a:ext uri="{FF2B5EF4-FFF2-40B4-BE49-F238E27FC236}">
                <a16:creationId xmlns:a16="http://schemas.microsoft.com/office/drawing/2014/main" id="{AFE8BAF5-15EE-1075-50C5-B25969B7F1BD}"/>
              </a:ext>
            </a:extLst>
          </p:cNvPr>
          <p:cNvSpPr/>
          <p:nvPr userDrawn="1"/>
        </p:nvSpPr>
        <p:spPr>
          <a:xfrm>
            <a:off x="3481821" y="3425763"/>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28" name="Text Placeholder 5">
            <a:extLst>
              <a:ext uri="{FF2B5EF4-FFF2-40B4-BE49-F238E27FC236}">
                <a16:creationId xmlns:a16="http://schemas.microsoft.com/office/drawing/2014/main" id="{C48C0CB0-1267-564E-21EA-20AA0FBE25E3}"/>
              </a:ext>
            </a:extLst>
          </p:cNvPr>
          <p:cNvSpPr>
            <a:spLocks noGrp="1"/>
          </p:cNvSpPr>
          <p:nvPr>
            <p:ph type="body" sz="quarter" idx="53" hasCustomPrompt="1"/>
          </p:nvPr>
        </p:nvSpPr>
        <p:spPr>
          <a:xfrm>
            <a:off x="3522872" y="3516309"/>
            <a:ext cx="457899" cy="404165"/>
          </a:xfrm>
        </p:spPr>
        <p:txBody>
          <a:bodyPr/>
          <a:lstStyle>
            <a:lvl1pPr marL="30600" indent="0" algn="ctr">
              <a:buNone/>
              <a:defRPr sz="1800"/>
            </a:lvl1pPr>
          </a:lstStyle>
          <a:p>
            <a:pPr lvl="0"/>
            <a:r>
              <a:rPr lang="en-US"/>
              <a:t>#</a:t>
            </a:r>
          </a:p>
        </p:txBody>
      </p:sp>
      <p:sp>
        <p:nvSpPr>
          <p:cNvPr id="33" name="Oval 32">
            <a:extLst>
              <a:ext uri="{FF2B5EF4-FFF2-40B4-BE49-F238E27FC236}">
                <a16:creationId xmlns:a16="http://schemas.microsoft.com/office/drawing/2014/main" id="{95328125-82E1-8750-0A28-6179B6E5632D}"/>
              </a:ext>
            </a:extLst>
          </p:cNvPr>
          <p:cNvSpPr/>
          <p:nvPr userDrawn="1"/>
        </p:nvSpPr>
        <p:spPr>
          <a:xfrm>
            <a:off x="3639919" y="4387165"/>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34" name="Text Placeholder 5">
            <a:extLst>
              <a:ext uri="{FF2B5EF4-FFF2-40B4-BE49-F238E27FC236}">
                <a16:creationId xmlns:a16="http://schemas.microsoft.com/office/drawing/2014/main" id="{A1EDB391-FF5B-31B1-1DC6-B5DE858498FB}"/>
              </a:ext>
            </a:extLst>
          </p:cNvPr>
          <p:cNvSpPr>
            <a:spLocks noGrp="1"/>
          </p:cNvSpPr>
          <p:nvPr>
            <p:ph type="body" sz="quarter" idx="54" hasCustomPrompt="1"/>
          </p:nvPr>
        </p:nvSpPr>
        <p:spPr>
          <a:xfrm>
            <a:off x="3680970" y="4477711"/>
            <a:ext cx="457899" cy="404165"/>
          </a:xfrm>
        </p:spPr>
        <p:txBody>
          <a:bodyPr/>
          <a:lstStyle>
            <a:lvl1pPr marL="30600" indent="0" algn="ctr">
              <a:buNone/>
              <a:defRPr sz="1800"/>
            </a:lvl1pPr>
          </a:lstStyle>
          <a:p>
            <a:pPr lvl="0"/>
            <a:r>
              <a:rPr lang="en-US"/>
              <a:t>#</a:t>
            </a:r>
          </a:p>
        </p:txBody>
      </p:sp>
      <p:sp>
        <p:nvSpPr>
          <p:cNvPr id="37" name="Oval 36">
            <a:extLst>
              <a:ext uri="{FF2B5EF4-FFF2-40B4-BE49-F238E27FC236}">
                <a16:creationId xmlns:a16="http://schemas.microsoft.com/office/drawing/2014/main" id="{161F3600-313D-D179-B0E1-1572FE7177F7}"/>
              </a:ext>
            </a:extLst>
          </p:cNvPr>
          <p:cNvSpPr/>
          <p:nvPr userDrawn="1"/>
        </p:nvSpPr>
        <p:spPr>
          <a:xfrm>
            <a:off x="4404768" y="5369932"/>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38" name="Text Placeholder 5">
            <a:extLst>
              <a:ext uri="{FF2B5EF4-FFF2-40B4-BE49-F238E27FC236}">
                <a16:creationId xmlns:a16="http://schemas.microsoft.com/office/drawing/2014/main" id="{7A5DAA8F-4B4E-17F9-A574-B654BAEC5DBF}"/>
              </a:ext>
            </a:extLst>
          </p:cNvPr>
          <p:cNvSpPr>
            <a:spLocks noGrp="1"/>
          </p:cNvSpPr>
          <p:nvPr>
            <p:ph type="body" sz="quarter" idx="55" hasCustomPrompt="1"/>
          </p:nvPr>
        </p:nvSpPr>
        <p:spPr>
          <a:xfrm>
            <a:off x="4445819" y="5460478"/>
            <a:ext cx="457899" cy="404165"/>
          </a:xfrm>
        </p:spPr>
        <p:txBody>
          <a:bodyPr/>
          <a:lstStyle>
            <a:lvl1pPr marL="30600" indent="0" algn="ctr">
              <a:buNone/>
              <a:defRPr sz="1800"/>
            </a:lvl1pPr>
          </a:lstStyle>
          <a:p>
            <a:pPr lvl="0"/>
            <a:r>
              <a:rPr lang="en-US"/>
              <a:t>#</a:t>
            </a:r>
          </a:p>
        </p:txBody>
      </p:sp>
      <p:sp>
        <p:nvSpPr>
          <p:cNvPr id="41" name="Oval 40">
            <a:extLst>
              <a:ext uri="{FF2B5EF4-FFF2-40B4-BE49-F238E27FC236}">
                <a16:creationId xmlns:a16="http://schemas.microsoft.com/office/drawing/2014/main" id="{F704B41A-5880-8C9E-AF81-8662A7233774}"/>
              </a:ext>
            </a:extLst>
          </p:cNvPr>
          <p:cNvSpPr/>
          <p:nvPr userDrawn="1"/>
        </p:nvSpPr>
        <p:spPr>
          <a:xfrm>
            <a:off x="7237699" y="5369932"/>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42" name="Text Placeholder 5">
            <a:extLst>
              <a:ext uri="{FF2B5EF4-FFF2-40B4-BE49-F238E27FC236}">
                <a16:creationId xmlns:a16="http://schemas.microsoft.com/office/drawing/2014/main" id="{28FA423A-8A21-9226-F542-8E25E7405983}"/>
              </a:ext>
            </a:extLst>
          </p:cNvPr>
          <p:cNvSpPr>
            <a:spLocks noGrp="1"/>
          </p:cNvSpPr>
          <p:nvPr>
            <p:ph type="body" sz="quarter" idx="56" hasCustomPrompt="1"/>
          </p:nvPr>
        </p:nvSpPr>
        <p:spPr>
          <a:xfrm>
            <a:off x="7156698" y="5460478"/>
            <a:ext cx="673759" cy="404165"/>
          </a:xfrm>
        </p:spPr>
        <p:txBody>
          <a:bodyPr/>
          <a:lstStyle>
            <a:lvl1pPr marL="30600" indent="0" algn="ctr">
              <a:buNone/>
              <a:defRPr sz="1800"/>
            </a:lvl1pPr>
          </a:lstStyle>
          <a:p>
            <a:pPr lvl="0"/>
            <a:r>
              <a:rPr lang="en-US"/>
              <a:t>#</a:t>
            </a:r>
          </a:p>
        </p:txBody>
      </p:sp>
      <p:sp>
        <p:nvSpPr>
          <p:cNvPr id="45" name="Oval 44">
            <a:extLst>
              <a:ext uri="{FF2B5EF4-FFF2-40B4-BE49-F238E27FC236}">
                <a16:creationId xmlns:a16="http://schemas.microsoft.com/office/drawing/2014/main" id="{C954B44A-4D10-FC6E-E6A0-AE3CDE48BD54}"/>
              </a:ext>
            </a:extLst>
          </p:cNvPr>
          <p:cNvSpPr/>
          <p:nvPr userDrawn="1"/>
        </p:nvSpPr>
        <p:spPr>
          <a:xfrm>
            <a:off x="8004564" y="4387165"/>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47" name="Text Placeholder 5">
            <a:extLst>
              <a:ext uri="{FF2B5EF4-FFF2-40B4-BE49-F238E27FC236}">
                <a16:creationId xmlns:a16="http://schemas.microsoft.com/office/drawing/2014/main" id="{BE1F1E73-F84F-BB44-35FA-1E4769F80907}"/>
              </a:ext>
            </a:extLst>
          </p:cNvPr>
          <p:cNvSpPr>
            <a:spLocks noGrp="1"/>
          </p:cNvSpPr>
          <p:nvPr>
            <p:ph type="body" sz="quarter" idx="57" hasCustomPrompt="1"/>
          </p:nvPr>
        </p:nvSpPr>
        <p:spPr>
          <a:xfrm>
            <a:off x="8045615" y="4477711"/>
            <a:ext cx="457899" cy="404165"/>
          </a:xfrm>
        </p:spPr>
        <p:txBody>
          <a:bodyPr/>
          <a:lstStyle>
            <a:lvl1pPr marL="30600" indent="0" algn="ctr">
              <a:buNone/>
              <a:defRPr sz="1800"/>
            </a:lvl1pPr>
          </a:lstStyle>
          <a:p>
            <a:pPr lvl="0"/>
            <a:r>
              <a:rPr lang="en-US"/>
              <a:t>#</a:t>
            </a:r>
          </a:p>
        </p:txBody>
      </p:sp>
      <p:sp>
        <p:nvSpPr>
          <p:cNvPr id="50" name="Oval 49">
            <a:extLst>
              <a:ext uri="{FF2B5EF4-FFF2-40B4-BE49-F238E27FC236}">
                <a16:creationId xmlns:a16="http://schemas.microsoft.com/office/drawing/2014/main" id="{FB62D229-B295-2BDF-62D5-CCBB008007FF}"/>
              </a:ext>
            </a:extLst>
          </p:cNvPr>
          <p:cNvSpPr/>
          <p:nvPr userDrawn="1"/>
        </p:nvSpPr>
        <p:spPr>
          <a:xfrm>
            <a:off x="8288830" y="3425763"/>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51" name="Text Placeholder 5">
            <a:extLst>
              <a:ext uri="{FF2B5EF4-FFF2-40B4-BE49-F238E27FC236}">
                <a16:creationId xmlns:a16="http://schemas.microsoft.com/office/drawing/2014/main" id="{CDC899EF-2CFA-A130-5852-E3A4E0281173}"/>
              </a:ext>
            </a:extLst>
          </p:cNvPr>
          <p:cNvSpPr>
            <a:spLocks noGrp="1"/>
          </p:cNvSpPr>
          <p:nvPr>
            <p:ph type="body" sz="quarter" idx="58" hasCustomPrompt="1"/>
          </p:nvPr>
        </p:nvSpPr>
        <p:spPr>
          <a:xfrm>
            <a:off x="8329881" y="3516309"/>
            <a:ext cx="457899" cy="404165"/>
          </a:xfrm>
        </p:spPr>
        <p:txBody>
          <a:bodyPr/>
          <a:lstStyle>
            <a:lvl1pPr marL="30600" indent="0" algn="ctr">
              <a:buNone/>
              <a:defRPr sz="1800"/>
            </a:lvl1pPr>
          </a:lstStyle>
          <a:p>
            <a:pPr lvl="0"/>
            <a:r>
              <a:rPr lang="en-US"/>
              <a:t>#</a:t>
            </a:r>
          </a:p>
        </p:txBody>
      </p:sp>
      <p:sp>
        <p:nvSpPr>
          <p:cNvPr id="55" name="Oval 54">
            <a:extLst>
              <a:ext uri="{FF2B5EF4-FFF2-40B4-BE49-F238E27FC236}">
                <a16:creationId xmlns:a16="http://schemas.microsoft.com/office/drawing/2014/main" id="{7B1EA483-FA66-5696-A730-C78CCFF20BD8}"/>
              </a:ext>
            </a:extLst>
          </p:cNvPr>
          <p:cNvSpPr/>
          <p:nvPr userDrawn="1"/>
        </p:nvSpPr>
        <p:spPr>
          <a:xfrm>
            <a:off x="8042867" y="2447156"/>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56" name="Text Placeholder 5">
            <a:extLst>
              <a:ext uri="{FF2B5EF4-FFF2-40B4-BE49-F238E27FC236}">
                <a16:creationId xmlns:a16="http://schemas.microsoft.com/office/drawing/2014/main" id="{292B58A7-1862-15B0-0BCE-90BF7CE15B9C}"/>
              </a:ext>
            </a:extLst>
          </p:cNvPr>
          <p:cNvSpPr>
            <a:spLocks noGrp="1"/>
          </p:cNvSpPr>
          <p:nvPr>
            <p:ph type="body" sz="quarter" idx="59" hasCustomPrompt="1"/>
          </p:nvPr>
        </p:nvSpPr>
        <p:spPr>
          <a:xfrm>
            <a:off x="8083918" y="2537702"/>
            <a:ext cx="457899" cy="404165"/>
          </a:xfrm>
        </p:spPr>
        <p:txBody>
          <a:bodyPr/>
          <a:lstStyle>
            <a:lvl1pPr marL="30600" indent="0" algn="ctr">
              <a:buNone/>
              <a:defRPr sz="1800"/>
            </a:lvl1pPr>
          </a:lstStyle>
          <a:p>
            <a:pPr lvl="0"/>
            <a:r>
              <a:rPr lang="en-US"/>
              <a:t>#</a:t>
            </a:r>
          </a:p>
        </p:txBody>
      </p:sp>
      <p:sp>
        <p:nvSpPr>
          <p:cNvPr id="69" name="Oval 68">
            <a:extLst>
              <a:ext uri="{FF2B5EF4-FFF2-40B4-BE49-F238E27FC236}">
                <a16:creationId xmlns:a16="http://schemas.microsoft.com/office/drawing/2014/main" id="{01434739-67EB-0A50-FE29-319D3117C4B7}"/>
              </a:ext>
            </a:extLst>
          </p:cNvPr>
          <p:cNvSpPr/>
          <p:nvPr userDrawn="1"/>
        </p:nvSpPr>
        <p:spPr>
          <a:xfrm>
            <a:off x="7346386" y="1472936"/>
            <a:ext cx="540000" cy="540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ysClr val="windowText" lastClr="000000"/>
              </a:solidFill>
              <a:latin typeface="Aptos" panose="020B0004020202020204" pitchFamily="34" charset="0"/>
            </a:endParaRPr>
          </a:p>
        </p:txBody>
      </p:sp>
      <p:sp>
        <p:nvSpPr>
          <p:cNvPr id="70" name="Text Placeholder 5">
            <a:extLst>
              <a:ext uri="{FF2B5EF4-FFF2-40B4-BE49-F238E27FC236}">
                <a16:creationId xmlns:a16="http://schemas.microsoft.com/office/drawing/2014/main" id="{931F6F20-5783-1DD9-0A58-313479D395CD}"/>
              </a:ext>
            </a:extLst>
          </p:cNvPr>
          <p:cNvSpPr>
            <a:spLocks noGrp="1"/>
          </p:cNvSpPr>
          <p:nvPr>
            <p:ph type="body" sz="quarter" idx="60" hasCustomPrompt="1"/>
          </p:nvPr>
        </p:nvSpPr>
        <p:spPr>
          <a:xfrm>
            <a:off x="7387437" y="1563482"/>
            <a:ext cx="457899" cy="404165"/>
          </a:xfrm>
        </p:spPr>
        <p:txBody>
          <a:bodyPr/>
          <a:lstStyle>
            <a:lvl1pPr marL="30600" indent="0" algn="ctr">
              <a:buNone/>
              <a:defRPr sz="1800"/>
            </a:lvl1pPr>
          </a:lstStyle>
          <a:p>
            <a:pPr lvl="0"/>
            <a:r>
              <a:rPr lang="en-US"/>
              <a:t>#</a:t>
            </a:r>
          </a:p>
        </p:txBody>
      </p:sp>
    </p:spTree>
    <p:extLst>
      <p:ext uri="{BB962C8B-B14F-4D97-AF65-F5344CB8AC3E}">
        <p14:creationId xmlns:p14="http://schemas.microsoft.com/office/powerpoint/2010/main" val="354063967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
    <p:bg>
      <p:bgRef idx="1001">
        <a:schemeClr val="bg1"/>
      </p:bgRef>
    </p:bg>
    <p:spTree>
      <p:nvGrpSpPr>
        <p:cNvPr id="1" name=""/>
        <p:cNvGrpSpPr/>
        <p:nvPr/>
      </p:nvGrpSpPr>
      <p:grpSpPr>
        <a:xfrm>
          <a:off x="0" y="0"/>
          <a:ext cx="0" cy="0"/>
          <a:chOff x="0" y="0"/>
          <a:chExt cx="0" cy="0"/>
        </a:xfrm>
      </p:grpSpPr>
      <p:pic>
        <p:nvPicPr>
          <p:cNvPr id="31" name="Google Shape;952;p36" descr="Background pattern&#10;&#10;Description automatically generated">
            <a:extLst>
              <a:ext uri="{FF2B5EF4-FFF2-40B4-BE49-F238E27FC236}">
                <a16:creationId xmlns:a16="http://schemas.microsoft.com/office/drawing/2014/main" id="{0D2DF274-6529-4C37-B9C9-0B9C0AFC392A}"/>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4763" y="1588"/>
            <a:ext cx="12192000" cy="6858000"/>
          </a:xfrm>
          <a:prstGeom prst="rect">
            <a:avLst/>
          </a:prstGeom>
          <a:noFill/>
          <a:ln>
            <a:noFill/>
          </a:ln>
        </p:spPr>
      </p:pic>
      <p:sp>
        <p:nvSpPr>
          <p:cNvPr id="33" name="Google Shape;954;p36">
            <a:extLst>
              <a:ext uri="{FF2B5EF4-FFF2-40B4-BE49-F238E27FC236}">
                <a16:creationId xmlns:a16="http://schemas.microsoft.com/office/drawing/2014/main" id="{A7107DE6-16FC-4903-B1FA-036CDF506A72}"/>
              </a:ext>
            </a:extLst>
          </p:cNvPr>
          <p:cNvSpPr txBox="1"/>
          <p:nvPr/>
        </p:nvSpPr>
        <p:spPr>
          <a:xfrm>
            <a:off x="353517" y="6425844"/>
            <a:ext cx="1316178" cy="215371"/>
          </a:xfrm>
          <a:prstGeom prst="rect">
            <a:avLst/>
          </a:prstGeom>
          <a:noFill/>
          <a:ln>
            <a:noFill/>
          </a:ln>
        </p:spPr>
        <p:txBody>
          <a:bodyPr spcFirstLastPara="1" wrap="square" lIns="91396" tIns="45684" rIns="91396" bIns="45684"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ptos" panose="020B0004020202020204" pitchFamily="34" charset="0"/>
                <a:ea typeface="Calibri"/>
                <a:cs typeface="Calibri"/>
                <a:sym typeface="Calibri"/>
              </a:rPr>
              <a:t>©2025 Trend Micro Inc.</a:t>
            </a:r>
            <a:endParaRPr sz="1399" b="0" i="0" u="none" strike="noStrike" cap="none">
              <a:solidFill>
                <a:srgbClr val="000000"/>
              </a:solidFill>
              <a:latin typeface="Aptos" panose="020B0004020202020204" pitchFamily="34" charset="0"/>
              <a:ea typeface="Arial"/>
              <a:cs typeface="Calibri" panose="020F0502020204030204" pitchFamily="34" charset="0"/>
              <a:sym typeface="Arial"/>
            </a:endParaRPr>
          </a:p>
        </p:txBody>
      </p:sp>
      <p:sp>
        <p:nvSpPr>
          <p:cNvPr id="11" name="Text Placeholder 10">
            <a:extLst>
              <a:ext uri="{FF2B5EF4-FFF2-40B4-BE49-F238E27FC236}">
                <a16:creationId xmlns:a16="http://schemas.microsoft.com/office/drawing/2014/main" id="{8BC4CC62-670F-3C36-5608-41331AD78F8E}"/>
              </a:ext>
            </a:extLst>
          </p:cNvPr>
          <p:cNvSpPr>
            <a:spLocks noGrp="1"/>
          </p:cNvSpPr>
          <p:nvPr>
            <p:ph type="body" sz="quarter" idx="11" hasCustomPrompt="1"/>
          </p:nvPr>
        </p:nvSpPr>
        <p:spPr>
          <a:xfrm>
            <a:off x="977369" y="3183660"/>
            <a:ext cx="3557176" cy="423899"/>
          </a:xfrm>
          <a:prstGeom prst="rect">
            <a:avLst/>
          </a:prstGeom>
        </p:spPr>
        <p:txBody>
          <a:bodyPr>
            <a:spAutoFit/>
          </a:bodyPr>
          <a:lstStyle>
            <a:lvl1pPr marL="0" indent="0">
              <a:buFontTx/>
              <a:buNone/>
              <a:defRPr sz="1803" b="1">
                <a:solidFill>
                  <a:schemeClr val="tx1"/>
                </a:solidFill>
              </a:defRPr>
            </a:lvl1pPr>
            <a:lvl2pPr>
              <a:defRPr sz="1803" b="1"/>
            </a:lvl2pPr>
            <a:lvl3pPr>
              <a:defRPr sz="1803" b="1"/>
            </a:lvl3pPr>
            <a:lvl4pPr>
              <a:defRPr sz="1803" b="1"/>
            </a:lvl4pPr>
            <a:lvl5pPr>
              <a:defRPr sz="1803" b="1"/>
            </a:lvl5pPr>
          </a:lstStyle>
          <a:p>
            <a:pPr lvl="0"/>
            <a:r>
              <a:rPr lang="en-US"/>
              <a:t>Representative name</a:t>
            </a:r>
          </a:p>
        </p:txBody>
      </p:sp>
      <p:sp>
        <p:nvSpPr>
          <p:cNvPr id="14" name="Text Placeholder 12">
            <a:extLst>
              <a:ext uri="{FF2B5EF4-FFF2-40B4-BE49-F238E27FC236}">
                <a16:creationId xmlns:a16="http://schemas.microsoft.com/office/drawing/2014/main" id="{81E4F115-1E80-8094-05CB-2D62F60047C3}"/>
              </a:ext>
            </a:extLst>
          </p:cNvPr>
          <p:cNvSpPr>
            <a:spLocks noGrp="1"/>
          </p:cNvSpPr>
          <p:nvPr>
            <p:ph type="body" sz="quarter" idx="12" hasCustomPrompt="1"/>
          </p:nvPr>
        </p:nvSpPr>
        <p:spPr>
          <a:xfrm>
            <a:off x="977373" y="3784832"/>
            <a:ext cx="3064825" cy="647421"/>
          </a:xfrm>
          <a:prstGeom prst="rect">
            <a:avLst/>
          </a:prstGeom>
        </p:spPr>
        <p:txBody>
          <a:bodyPr>
            <a:spAutoFit/>
          </a:bodyPr>
          <a:lstStyle>
            <a:lvl1pPr marL="0" indent="0">
              <a:lnSpc>
                <a:spcPct val="150000"/>
              </a:lnSpc>
              <a:buFontTx/>
              <a:buNone/>
              <a:defRPr sz="1092" b="1">
                <a:solidFill>
                  <a:schemeClr val="tx1"/>
                </a:solidFill>
              </a:defRPr>
            </a:lvl1pPr>
            <a:lvl2pPr marL="457029" indent="0" algn="l">
              <a:buFontTx/>
              <a:buNone/>
              <a:defRPr/>
            </a:lvl2pPr>
            <a:lvl3pPr marL="914058" indent="0" algn="l">
              <a:buFontTx/>
              <a:buNone/>
              <a:defRPr/>
            </a:lvl3pPr>
            <a:lvl4pPr marL="1371088" indent="0" algn="l">
              <a:buFontTx/>
              <a:buNone/>
              <a:defRPr/>
            </a:lvl4pPr>
            <a:lvl5pPr marL="1828117" indent="0" algn="l">
              <a:buFontTx/>
              <a:buNone/>
              <a:defRPr/>
            </a:lvl5pPr>
          </a:lstStyle>
          <a:p>
            <a:pPr lvl="0"/>
            <a:r>
              <a:rPr lang="en-US"/>
              <a:t>+1 123 459 859  </a:t>
            </a:r>
          </a:p>
          <a:p>
            <a:pPr lvl="0"/>
            <a:r>
              <a:rPr lang="en-US" err="1"/>
              <a:t>yourname@trendmicro.com</a:t>
            </a:r>
            <a:endParaRPr lang="en-US"/>
          </a:p>
        </p:txBody>
      </p:sp>
      <p:pic>
        <p:nvPicPr>
          <p:cNvPr id="5" name="Picture 4">
            <a:extLst>
              <a:ext uri="{FF2B5EF4-FFF2-40B4-BE49-F238E27FC236}">
                <a16:creationId xmlns:a16="http://schemas.microsoft.com/office/drawing/2014/main" id="{340CA4E4-8D82-4581-9941-BB2AA0C5CB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47" y="2292072"/>
            <a:ext cx="5046503" cy="714315"/>
          </a:xfrm>
          <a:prstGeom prst="rect">
            <a:avLst/>
          </a:prstGeom>
        </p:spPr>
      </p:pic>
    </p:spTree>
    <p:extLst>
      <p:ext uri="{BB962C8B-B14F-4D97-AF65-F5344CB8AC3E}">
        <p14:creationId xmlns:p14="http://schemas.microsoft.com/office/powerpoint/2010/main" val="12262521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rp #3">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2A699-2739-2125-2E5D-C251E419B1CB}"/>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9133" t="28897" r="32901" b="16359"/>
          <a:stretch/>
        </p:blipFill>
        <p:spPr>
          <a:xfrm>
            <a:off x="0" y="0"/>
            <a:ext cx="12192000" cy="6858000"/>
          </a:xfrm>
          <a:prstGeom prst="rect">
            <a:avLst/>
          </a:prstGeom>
        </p:spPr>
      </p:pic>
      <p:sp>
        <p:nvSpPr>
          <p:cNvPr id="11" name="Title 1">
            <a:extLst>
              <a:ext uri="{FF2B5EF4-FFF2-40B4-BE49-F238E27FC236}">
                <a16:creationId xmlns:a16="http://schemas.microsoft.com/office/drawing/2014/main" id="{DFCE4AB5-B261-E758-E4AF-4041E5B6765A}"/>
              </a:ext>
            </a:extLst>
          </p:cNvPr>
          <p:cNvSpPr>
            <a:spLocks noGrp="1"/>
          </p:cNvSpPr>
          <p:nvPr>
            <p:ph type="title" hasCustomPrompt="1"/>
          </p:nvPr>
        </p:nvSpPr>
        <p:spPr>
          <a:xfrm>
            <a:off x="597991" y="3561831"/>
            <a:ext cx="4330200" cy="1424814"/>
          </a:xfrm>
          <a:prstGeom prst="rect">
            <a:avLst/>
          </a:prstGeom>
        </p:spPr>
        <p:txBody>
          <a:bodyPr wrap="square" anchor="t">
            <a:spAutoFit/>
          </a:bodyPr>
          <a:lstStyle>
            <a:lvl1pPr>
              <a:defRPr sz="3200" b="1" i="0">
                <a:solidFill>
                  <a:schemeClr val="tx1"/>
                </a:solidFill>
                <a:latin typeface="Aptos ExtraBold" panose="020B0004020202020204" pitchFamily="34" charset="0"/>
              </a:defRPr>
            </a:lvl1pPr>
          </a:lstStyle>
          <a:p>
            <a:r>
              <a:rPr lang="en-US"/>
              <a:t>Title slide</a:t>
            </a:r>
            <a:br>
              <a:rPr lang="en-US"/>
            </a:br>
            <a:r>
              <a:rPr lang="en-US"/>
              <a:t>Corporate Leadership</a:t>
            </a:r>
            <a:br>
              <a:rPr lang="en-US"/>
            </a:br>
            <a:r>
              <a:rPr lang="en-US"/>
              <a:t>Campaign</a:t>
            </a:r>
          </a:p>
        </p:txBody>
      </p:sp>
      <p:sp>
        <p:nvSpPr>
          <p:cNvPr id="2" name="Text Placeholder 3">
            <a:extLst>
              <a:ext uri="{FF2B5EF4-FFF2-40B4-BE49-F238E27FC236}">
                <a16:creationId xmlns:a16="http://schemas.microsoft.com/office/drawing/2014/main" id="{9BB22E45-AA89-CC3D-E775-0A52215C3845}"/>
              </a:ext>
            </a:extLst>
          </p:cNvPr>
          <p:cNvSpPr>
            <a:spLocks noGrp="1"/>
          </p:cNvSpPr>
          <p:nvPr>
            <p:ph type="body" sz="quarter" idx="35" hasCustomPrompt="1"/>
          </p:nvPr>
        </p:nvSpPr>
        <p:spPr>
          <a:xfrm>
            <a:off x="597990" y="5370880"/>
            <a:ext cx="4330199" cy="369012"/>
          </a:xfrm>
          <a:prstGeom prst="rect">
            <a:avLst/>
          </a:prstGeom>
        </p:spPr>
        <p:txBody>
          <a:bodyPr anchor="ctr">
            <a:normAutofit/>
          </a:bodyPr>
          <a:lstStyle>
            <a:lvl1pPr marL="0" indent="0" algn="l">
              <a:lnSpc>
                <a:spcPts val="1800"/>
              </a:lnSpc>
              <a:spcBef>
                <a:spcPts val="0"/>
              </a:spcBef>
              <a:buNone/>
              <a:defRPr sz="1800" b="0" i="0">
                <a:solidFill>
                  <a:schemeClr val="tx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b="0"/>
              <a:t>Presenter Name</a:t>
            </a:r>
            <a:endParaRPr lang="en-US"/>
          </a:p>
        </p:txBody>
      </p:sp>
      <p:pic>
        <p:nvPicPr>
          <p:cNvPr id="4" name="Picture 3">
            <a:extLst>
              <a:ext uri="{FF2B5EF4-FFF2-40B4-BE49-F238E27FC236}">
                <a16:creationId xmlns:a16="http://schemas.microsoft.com/office/drawing/2014/main" id="{205FEFF1-E7CD-05E3-3B5E-8CC32BB87F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990" y="754862"/>
            <a:ext cx="3903114" cy="552472"/>
          </a:xfrm>
          <a:prstGeom prst="rect">
            <a:avLst/>
          </a:prstGeom>
        </p:spPr>
      </p:pic>
    </p:spTree>
    <p:extLst>
      <p:ext uri="{BB962C8B-B14F-4D97-AF65-F5344CB8AC3E}">
        <p14:creationId xmlns:p14="http://schemas.microsoft.com/office/powerpoint/2010/main" val="16076697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rp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824E0-A321-6C16-A59F-CA36768A9797}"/>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2908" t="31465" r="32799" b="16180"/>
          <a:stretch/>
        </p:blipFill>
        <p:spPr>
          <a:xfrm>
            <a:off x="0" y="0"/>
            <a:ext cx="12192000" cy="6858000"/>
          </a:xfrm>
          <a:prstGeom prst="rect">
            <a:avLst/>
          </a:prstGeom>
        </p:spPr>
      </p:pic>
      <p:sp>
        <p:nvSpPr>
          <p:cNvPr id="6" name="Title 1">
            <a:extLst>
              <a:ext uri="{FF2B5EF4-FFF2-40B4-BE49-F238E27FC236}">
                <a16:creationId xmlns:a16="http://schemas.microsoft.com/office/drawing/2014/main" id="{B1BCADFB-436C-7E32-B2EE-75AEAE4E1822}"/>
              </a:ext>
            </a:extLst>
          </p:cNvPr>
          <p:cNvSpPr>
            <a:spLocks noGrp="1"/>
          </p:cNvSpPr>
          <p:nvPr>
            <p:ph type="title" hasCustomPrompt="1"/>
          </p:nvPr>
        </p:nvSpPr>
        <p:spPr>
          <a:xfrm>
            <a:off x="597991" y="3561831"/>
            <a:ext cx="4330200" cy="1424814"/>
          </a:xfrm>
          <a:prstGeom prst="rect">
            <a:avLst/>
          </a:prstGeom>
        </p:spPr>
        <p:txBody>
          <a:bodyPr wrap="square" anchor="t">
            <a:spAutoFit/>
          </a:bodyPr>
          <a:lstStyle>
            <a:lvl1pPr>
              <a:defRPr sz="3200" b="1" i="0">
                <a:solidFill>
                  <a:schemeClr val="tx1"/>
                </a:solidFill>
                <a:latin typeface="Aptos ExtraBold" panose="020B0004020202020204" pitchFamily="34" charset="0"/>
              </a:defRPr>
            </a:lvl1pPr>
          </a:lstStyle>
          <a:p>
            <a:r>
              <a:rPr lang="en-US"/>
              <a:t>Title slide</a:t>
            </a:r>
            <a:br>
              <a:rPr lang="en-US"/>
            </a:br>
            <a:r>
              <a:rPr lang="en-US"/>
              <a:t>Corporate Leadership</a:t>
            </a:r>
            <a:br>
              <a:rPr lang="en-US"/>
            </a:br>
            <a:r>
              <a:rPr lang="en-US"/>
              <a:t>Campaign</a:t>
            </a:r>
          </a:p>
        </p:txBody>
      </p:sp>
      <p:sp>
        <p:nvSpPr>
          <p:cNvPr id="2" name="Text Placeholder 3">
            <a:extLst>
              <a:ext uri="{FF2B5EF4-FFF2-40B4-BE49-F238E27FC236}">
                <a16:creationId xmlns:a16="http://schemas.microsoft.com/office/drawing/2014/main" id="{6580107D-EB69-FAAF-9409-58DA4BEF9F8F}"/>
              </a:ext>
            </a:extLst>
          </p:cNvPr>
          <p:cNvSpPr>
            <a:spLocks noGrp="1"/>
          </p:cNvSpPr>
          <p:nvPr>
            <p:ph type="body" sz="quarter" idx="35" hasCustomPrompt="1"/>
          </p:nvPr>
        </p:nvSpPr>
        <p:spPr>
          <a:xfrm>
            <a:off x="597990" y="5370880"/>
            <a:ext cx="4330199" cy="369012"/>
          </a:xfrm>
          <a:prstGeom prst="rect">
            <a:avLst/>
          </a:prstGeom>
        </p:spPr>
        <p:txBody>
          <a:bodyPr anchor="ctr">
            <a:normAutofit/>
          </a:bodyPr>
          <a:lstStyle>
            <a:lvl1pPr marL="0" indent="0" algn="l">
              <a:lnSpc>
                <a:spcPts val="1800"/>
              </a:lnSpc>
              <a:spcBef>
                <a:spcPts val="0"/>
              </a:spcBef>
              <a:buNone/>
              <a:defRPr sz="1800" b="0" i="0">
                <a:solidFill>
                  <a:schemeClr val="tx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b="0"/>
              <a:t>Presenter Name</a:t>
            </a:r>
            <a:endParaRPr lang="en-US"/>
          </a:p>
        </p:txBody>
      </p:sp>
      <p:pic>
        <p:nvPicPr>
          <p:cNvPr id="4" name="Picture 3">
            <a:extLst>
              <a:ext uri="{FF2B5EF4-FFF2-40B4-BE49-F238E27FC236}">
                <a16:creationId xmlns:a16="http://schemas.microsoft.com/office/drawing/2014/main" id="{E2658F97-15EF-B93F-A0B6-DD130906D81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990" y="754862"/>
            <a:ext cx="3903114" cy="552472"/>
          </a:xfrm>
          <a:prstGeom prst="rect">
            <a:avLst/>
          </a:prstGeom>
        </p:spPr>
      </p:pic>
    </p:spTree>
    <p:extLst>
      <p:ext uri="{BB962C8B-B14F-4D97-AF65-F5344CB8AC3E}">
        <p14:creationId xmlns:p14="http://schemas.microsoft.com/office/powerpoint/2010/main" val="26410557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rp #5">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D08267-C833-BF2C-A1F9-366831376A18}"/>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0555" t="31673" r="33412" b="20863"/>
          <a:stretch/>
        </p:blipFill>
        <p:spPr>
          <a:xfrm>
            <a:off x="0" y="-2"/>
            <a:ext cx="12192000" cy="6858001"/>
          </a:xfrm>
          <a:prstGeom prst="rect">
            <a:avLst/>
          </a:prstGeom>
        </p:spPr>
      </p:pic>
      <p:sp>
        <p:nvSpPr>
          <p:cNvPr id="6" name="Title 1">
            <a:extLst>
              <a:ext uri="{FF2B5EF4-FFF2-40B4-BE49-F238E27FC236}">
                <a16:creationId xmlns:a16="http://schemas.microsoft.com/office/drawing/2014/main" id="{B1BCADFB-436C-7E32-B2EE-75AEAE4E1822}"/>
              </a:ext>
            </a:extLst>
          </p:cNvPr>
          <p:cNvSpPr>
            <a:spLocks noGrp="1"/>
          </p:cNvSpPr>
          <p:nvPr>
            <p:ph type="title" hasCustomPrompt="1"/>
          </p:nvPr>
        </p:nvSpPr>
        <p:spPr>
          <a:xfrm>
            <a:off x="597991" y="3561831"/>
            <a:ext cx="4330200" cy="1424814"/>
          </a:xfrm>
          <a:prstGeom prst="rect">
            <a:avLst/>
          </a:prstGeom>
        </p:spPr>
        <p:txBody>
          <a:bodyPr wrap="square" anchor="t">
            <a:spAutoFit/>
          </a:bodyPr>
          <a:lstStyle>
            <a:lvl1pPr>
              <a:defRPr sz="3200" b="1" i="0">
                <a:solidFill>
                  <a:schemeClr val="tx1"/>
                </a:solidFill>
                <a:latin typeface="Aptos ExtraBold" panose="020B0004020202020204" pitchFamily="34" charset="0"/>
              </a:defRPr>
            </a:lvl1pPr>
          </a:lstStyle>
          <a:p>
            <a:r>
              <a:rPr lang="en-US"/>
              <a:t>Title slide</a:t>
            </a:r>
            <a:br>
              <a:rPr lang="en-US"/>
            </a:br>
            <a:r>
              <a:rPr lang="en-US"/>
              <a:t>Corporate Leadership</a:t>
            </a:r>
            <a:br>
              <a:rPr lang="en-US"/>
            </a:br>
            <a:r>
              <a:rPr lang="en-US"/>
              <a:t>Campaign</a:t>
            </a:r>
          </a:p>
        </p:txBody>
      </p:sp>
      <p:sp>
        <p:nvSpPr>
          <p:cNvPr id="2" name="Text Placeholder 3">
            <a:extLst>
              <a:ext uri="{FF2B5EF4-FFF2-40B4-BE49-F238E27FC236}">
                <a16:creationId xmlns:a16="http://schemas.microsoft.com/office/drawing/2014/main" id="{6580107D-EB69-FAAF-9409-58DA4BEF9F8F}"/>
              </a:ext>
            </a:extLst>
          </p:cNvPr>
          <p:cNvSpPr>
            <a:spLocks noGrp="1"/>
          </p:cNvSpPr>
          <p:nvPr>
            <p:ph type="body" sz="quarter" idx="35" hasCustomPrompt="1"/>
          </p:nvPr>
        </p:nvSpPr>
        <p:spPr>
          <a:xfrm>
            <a:off x="597990" y="5370880"/>
            <a:ext cx="4330199" cy="369012"/>
          </a:xfrm>
          <a:prstGeom prst="rect">
            <a:avLst/>
          </a:prstGeom>
        </p:spPr>
        <p:txBody>
          <a:bodyPr anchor="ctr">
            <a:normAutofit/>
          </a:bodyPr>
          <a:lstStyle>
            <a:lvl1pPr marL="0" indent="0" algn="l">
              <a:lnSpc>
                <a:spcPts val="1800"/>
              </a:lnSpc>
              <a:spcBef>
                <a:spcPts val="0"/>
              </a:spcBef>
              <a:buNone/>
              <a:defRPr sz="1800" b="0" i="0">
                <a:solidFill>
                  <a:schemeClr val="tx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b="0"/>
              <a:t>Presenter Name</a:t>
            </a:r>
            <a:endParaRPr lang="en-US"/>
          </a:p>
        </p:txBody>
      </p:sp>
      <p:pic>
        <p:nvPicPr>
          <p:cNvPr id="3" name="Picture 2">
            <a:extLst>
              <a:ext uri="{FF2B5EF4-FFF2-40B4-BE49-F238E27FC236}">
                <a16:creationId xmlns:a16="http://schemas.microsoft.com/office/drawing/2014/main" id="{1A2F10DC-A876-A2C1-6065-C9F548CC23F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990" y="754862"/>
            <a:ext cx="3903114" cy="552472"/>
          </a:xfrm>
          <a:prstGeom prst="rect">
            <a:avLst/>
          </a:prstGeom>
        </p:spPr>
      </p:pic>
    </p:spTree>
    <p:extLst>
      <p:ext uri="{BB962C8B-B14F-4D97-AF65-F5344CB8AC3E}">
        <p14:creationId xmlns:p14="http://schemas.microsoft.com/office/powerpoint/2010/main" val="293994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T Symbol">
    <p:bg>
      <p:bgRef idx="1001">
        <a:schemeClr val="bg1"/>
      </p:bgRef>
    </p:bg>
    <p:spTree>
      <p:nvGrpSpPr>
        <p:cNvPr id="1" name=""/>
        <p:cNvGrpSpPr/>
        <p:nvPr/>
      </p:nvGrpSpPr>
      <p:grpSpPr>
        <a:xfrm>
          <a:off x="0" y="0"/>
          <a:ext cx="0" cy="0"/>
          <a:chOff x="0" y="0"/>
          <a:chExt cx="0" cy="0"/>
        </a:xfrm>
      </p:grpSpPr>
      <p:pic>
        <p:nvPicPr>
          <p:cNvPr id="10" name="Google Shape;152;g16897405d3b_0_20" descr="Background pattern&#10;&#10;Description automatically generated">
            <a:extLst>
              <a:ext uri="{FF2B5EF4-FFF2-40B4-BE49-F238E27FC236}">
                <a16:creationId xmlns:a16="http://schemas.microsoft.com/office/drawing/2014/main" id="{668EB0A5-0EF2-40E0-AF76-497158660A72}"/>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5" y="0"/>
            <a:ext cx="12192000" cy="6858000"/>
          </a:xfrm>
          <a:prstGeom prst="rect">
            <a:avLst/>
          </a:prstGeom>
          <a:noFill/>
          <a:ln>
            <a:noFill/>
          </a:ln>
        </p:spPr>
      </p:pic>
      <p:pic>
        <p:nvPicPr>
          <p:cNvPr id="11" name="Google Shape;153;g16897405d3b_0_20">
            <a:extLst>
              <a:ext uri="{FF2B5EF4-FFF2-40B4-BE49-F238E27FC236}">
                <a16:creationId xmlns:a16="http://schemas.microsoft.com/office/drawing/2014/main" id="{E95F7363-0409-4D1B-9C8E-9173AC4C23EC}"/>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 y="0"/>
            <a:ext cx="12192000" cy="6858000"/>
          </a:xfrm>
          <a:prstGeom prst="rect">
            <a:avLst/>
          </a:prstGeom>
          <a:noFill/>
          <a:ln>
            <a:noFill/>
          </a:ln>
        </p:spPr>
      </p:pic>
      <p:sp>
        <p:nvSpPr>
          <p:cNvPr id="5" name="Title 1">
            <a:extLst>
              <a:ext uri="{FF2B5EF4-FFF2-40B4-BE49-F238E27FC236}">
                <a16:creationId xmlns:a16="http://schemas.microsoft.com/office/drawing/2014/main" id="{EF464D38-EE94-E145-663D-24A71EF229B3}"/>
              </a:ext>
            </a:extLst>
          </p:cNvPr>
          <p:cNvSpPr>
            <a:spLocks noGrp="1"/>
          </p:cNvSpPr>
          <p:nvPr>
            <p:ph type="title" hasCustomPrompt="1"/>
          </p:nvPr>
        </p:nvSpPr>
        <p:spPr>
          <a:xfrm>
            <a:off x="5519955" y="2185358"/>
            <a:ext cx="5214130" cy="630942"/>
          </a:xfrm>
          <a:prstGeom prst="rect">
            <a:avLst/>
          </a:prstGeom>
        </p:spPr>
        <p:txBody>
          <a:bodyPr anchor="ctr">
            <a:spAutoFit/>
          </a:bodyPr>
          <a:lstStyle>
            <a:lvl1pPr>
              <a:lnSpc>
                <a:spcPct val="100000"/>
              </a:lnSpc>
              <a:defRPr sz="3500" b="1" i="0">
                <a:solidFill>
                  <a:schemeClr val="tx1"/>
                </a:solidFill>
                <a:latin typeface="Aptos ExtraBold" panose="020B0004020202020204" pitchFamily="34" charset="0"/>
              </a:defRPr>
            </a:lvl1pPr>
          </a:lstStyle>
          <a:p>
            <a:r>
              <a:rPr lang="en-US"/>
              <a:t>Title slide</a:t>
            </a:r>
          </a:p>
        </p:txBody>
      </p:sp>
      <p:sp>
        <p:nvSpPr>
          <p:cNvPr id="4" name="Text Placeholder 3">
            <a:extLst>
              <a:ext uri="{FF2B5EF4-FFF2-40B4-BE49-F238E27FC236}">
                <a16:creationId xmlns:a16="http://schemas.microsoft.com/office/drawing/2014/main" id="{EFE09A98-BFB4-B6CD-9654-027D404701DE}"/>
              </a:ext>
            </a:extLst>
          </p:cNvPr>
          <p:cNvSpPr>
            <a:spLocks noGrp="1"/>
          </p:cNvSpPr>
          <p:nvPr>
            <p:ph type="body" sz="quarter" idx="35" hasCustomPrompt="1"/>
          </p:nvPr>
        </p:nvSpPr>
        <p:spPr>
          <a:xfrm>
            <a:off x="5515695" y="3430588"/>
            <a:ext cx="4330199" cy="369012"/>
          </a:xfrm>
          <a:prstGeom prst="rect">
            <a:avLst/>
          </a:prstGeom>
        </p:spPr>
        <p:txBody>
          <a:bodyPr anchor="ctr">
            <a:normAutofit/>
          </a:bodyPr>
          <a:lstStyle>
            <a:lvl1pPr marL="0" indent="0" algn="l">
              <a:lnSpc>
                <a:spcPts val="1800"/>
              </a:lnSpc>
              <a:spcBef>
                <a:spcPts val="0"/>
              </a:spcBef>
              <a:buNone/>
              <a:defRPr sz="1800" b="0" i="0">
                <a:solidFill>
                  <a:schemeClr val="tx1"/>
                </a:solidFill>
                <a:latin typeface="Aptos" panose="020B000402020202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b="0"/>
              <a:t>Presenter Name</a:t>
            </a:r>
            <a:endParaRPr lang="en-US"/>
          </a:p>
        </p:txBody>
      </p:sp>
      <p:pic>
        <p:nvPicPr>
          <p:cNvPr id="2" name="Picture 1">
            <a:extLst>
              <a:ext uri="{FF2B5EF4-FFF2-40B4-BE49-F238E27FC236}">
                <a16:creationId xmlns:a16="http://schemas.microsoft.com/office/drawing/2014/main" id="{449545C7-2CBF-81F2-378C-5BD4569B5E3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7990" y="754862"/>
            <a:ext cx="3903114" cy="552472"/>
          </a:xfrm>
          <a:prstGeom prst="rect">
            <a:avLst/>
          </a:prstGeom>
        </p:spPr>
      </p:pic>
    </p:spTree>
    <p:extLst>
      <p:ext uri="{BB962C8B-B14F-4D97-AF65-F5344CB8AC3E}">
        <p14:creationId xmlns:p14="http://schemas.microsoft.com/office/powerpoint/2010/main" val="9322349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1">
    <p:bg>
      <p:bgRef idx="1001">
        <a:schemeClr val="bg1"/>
      </p:bgRef>
    </p:bg>
    <p:spTree>
      <p:nvGrpSpPr>
        <p:cNvPr id="1" name=""/>
        <p:cNvGrpSpPr/>
        <p:nvPr/>
      </p:nvGrpSpPr>
      <p:grpSpPr>
        <a:xfrm>
          <a:off x="0" y="0"/>
          <a:ext cx="0" cy="0"/>
          <a:chOff x="0" y="0"/>
          <a:chExt cx="0" cy="0"/>
        </a:xfrm>
      </p:grpSpPr>
      <p:pic>
        <p:nvPicPr>
          <p:cNvPr id="4" name="Google Shape;923;p15" descr="Background pattern&#10;&#10;Description automatically generated">
            <a:extLst>
              <a:ext uri="{FF2B5EF4-FFF2-40B4-BE49-F238E27FC236}">
                <a16:creationId xmlns:a16="http://schemas.microsoft.com/office/drawing/2014/main" id="{02D29D56-928E-7E2B-358A-A8DF3DB57E51}"/>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flipH="1">
            <a:off x="5" y="0"/>
            <a:ext cx="12192000" cy="6858000"/>
          </a:xfrm>
          <a:prstGeom prst="rect">
            <a:avLst/>
          </a:prstGeom>
          <a:solidFill>
            <a:schemeClr val="accent1"/>
          </a:solidFill>
          <a:ln>
            <a:noFill/>
          </a:ln>
        </p:spPr>
      </p:pic>
      <p:sp>
        <p:nvSpPr>
          <p:cNvPr id="11" name="Text Placeholder 3">
            <a:extLst>
              <a:ext uri="{FF2B5EF4-FFF2-40B4-BE49-F238E27FC236}">
                <a16:creationId xmlns:a16="http://schemas.microsoft.com/office/drawing/2014/main" id="{653706C9-8809-448B-B0C2-39AD99BACE35}"/>
              </a:ext>
            </a:extLst>
          </p:cNvPr>
          <p:cNvSpPr>
            <a:spLocks noGrp="1"/>
          </p:cNvSpPr>
          <p:nvPr>
            <p:ph type="body" sz="quarter" idx="12" hasCustomPrompt="1"/>
          </p:nvPr>
        </p:nvSpPr>
        <p:spPr>
          <a:xfrm>
            <a:off x="1139412" y="2294964"/>
            <a:ext cx="9888252" cy="1015534"/>
          </a:xfrm>
          <a:prstGeom prst="rect">
            <a:avLst/>
          </a:prstGeom>
          <a:noFill/>
          <a:ln>
            <a:noFill/>
          </a:ln>
        </p:spPr>
        <p:txBody>
          <a:bodyPr wrap="square" lIns="288000" rIns="90000" anchor="ctr">
            <a:spAutoFit/>
          </a:bodyPr>
          <a:lstStyle>
            <a:lvl1pPr marL="0" indent="0">
              <a:lnSpc>
                <a:spcPct val="100000"/>
              </a:lnSpc>
              <a:spcBef>
                <a:spcPts val="0"/>
              </a:spcBef>
              <a:buNone/>
              <a:defRPr sz="5999" b="1" i="0">
                <a:solidFill>
                  <a:schemeClr val="tx1"/>
                </a:solidFill>
                <a:latin typeface="Aptos" panose="020B0004020202020204" pitchFamily="34" charset="0"/>
                <a:cs typeface="Calibri" panose="020F0502020204030204" pitchFamily="34" charset="0"/>
              </a:defRPr>
            </a:lvl1pPr>
            <a:lvl2pPr>
              <a:defRPr sz="5999" b="1">
                <a:solidFill>
                  <a:schemeClr val="bg1"/>
                </a:solidFill>
                <a:latin typeface="Calibri" panose="020F0502020204030204" pitchFamily="34" charset="0"/>
                <a:cs typeface="Calibri" panose="020F0502020204030204" pitchFamily="34" charset="0"/>
              </a:defRPr>
            </a:lvl2pPr>
            <a:lvl3pPr>
              <a:defRPr sz="5999" b="1">
                <a:solidFill>
                  <a:schemeClr val="bg1"/>
                </a:solidFill>
                <a:latin typeface="Calibri" panose="020F0502020204030204" pitchFamily="34" charset="0"/>
                <a:cs typeface="Calibri" panose="020F0502020204030204" pitchFamily="34" charset="0"/>
              </a:defRPr>
            </a:lvl3pPr>
            <a:lvl4pPr>
              <a:defRPr sz="5999" b="1">
                <a:solidFill>
                  <a:schemeClr val="bg1"/>
                </a:solidFill>
                <a:latin typeface="Calibri" panose="020F0502020204030204" pitchFamily="34" charset="0"/>
                <a:cs typeface="Calibri" panose="020F0502020204030204" pitchFamily="34" charset="0"/>
              </a:defRPr>
            </a:lvl4pPr>
            <a:lvl5pPr>
              <a:defRPr sz="5999" b="1">
                <a:solidFill>
                  <a:schemeClr val="bg1"/>
                </a:solidFill>
                <a:latin typeface="Calibri" panose="020F0502020204030204" pitchFamily="34" charset="0"/>
                <a:cs typeface="Calibri" panose="020F0502020204030204" pitchFamily="34" charset="0"/>
              </a:defRPr>
            </a:lvl5pPr>
          </a:lstStyle>
          <a:p>
            <a:pPr lvl="0"/>
            <a:r>
              <a:rPr lang="en-US"/>
              <a:t>Divider slide</a:t>
            </a:r>
            <a:endParaRPr lang="en-IN"/>
          </a:p>
        </p:txBody>
      </p:sp>
      <p:pic>
        <p:nvPicPr>
          <p:cNvPr id="2" name="Picture 1">
            <a:extLst>
              <a:ext uri="{FF2B5EF4-FFF2-40B4-BE49-F238E27FC236}">
                <a16:creationId xmlns:a16="http://schemas.microsoft.com/office/drawing/2014/main" id="{E27AA784-C275-4470-0BF5-2B1CFC23A38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201985" y="6200963"/>
            <a:ext cx="2099025" cy="655945"/>
          </a:xfrm>
          <a:prstGeom prst="rect">
            <a:avLst/>
          </a:prstGeom>
        </p:spPr>
      </p:pic>
      <p:sp>
        <p:nvSpPr>
          <p:cNvPr id="3" name="TextBox 2">
            <a:extLst>
              <a:ext uri="{FF2B5EF4-FFF2-40B4-BE49-F238E27FC236}">
                <a16:creationId xmlns:a16="http://schemas.microsoft.com/office/drawing/2014/main" id="{7E09826D-8E60-CDF6-C5E2-FC7D6E31747B}"/>
              </a:ext>
            </a:extLst>
          </p:cNvPr>
          <p:cNvSpPr txBox="1"/>
          <p:nvPr userDrawn="1"/>
        </p:nvSpPr>
        <p:spPr>
          <a:xfrm>
            <a:off x="105882" y="6548185"/>
            <a:ext cx="2464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48F3A7-4D36-4B48-AFAE-39A3F3F67CC5}" type="slidenum">
              <a:rPr lang="en-US" sz="800" smtClean="0">
                <a:solidFill>
                  <a:schemeClr val="accent6"/>
                </a:solidFill>
                <a:latin typeface="Aptos" panose="020B00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800" b="0" i="0" u="none" strike="noStrike" kern="1200" cap="none">
                <a:solidFill>
                  <a:schemeClr val="accent6"/>
                </a:solidFill>
                <a:latin typeface="Aptos" panose="020B0004020202020204" pitchFamily="34" charset="0"/>
                <a:ea typeface="Calibri"/>
                <a:cs typeface="Calibri"/>
                <a:sym typeface="Calibri"/>
              </a:rPr>
              <a:t> | ©2025 Trend Micro Inc.</a:t>
            </a:r>
            <a:endParaRPr lang="en-US" sz="800" b="0" i="0" u="none" strike="noStrike" kern="1200" cap="none">
              <a:solidFill>
                <a:schemeClr val="accent6"/>
              </a:solidFill>
              <a:latin typeface="Aptos" panose="020B0004020202020204" pitchFamily="34" charset="0"/>
              <a:ea typeface="Arial"/>
              <a:cs typeface="Calibri"/>
              <a:sym typeface="Arial"/>
            </a:endParaRPr>
          </a:p>
        </p:txBody>
      </p:sp>
    </p:spTree>
    <p:extLst>
      <p:ext uri="{BB962C8B-B14F-4D97-AF65-F5344CB8AC3E}">
        <p14:creationId xmlns:p14="http://schemas.microsoft.com/office/powerpoint/2010/main" val="30597287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35">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C89F3-53C1-A85C-D4C4-E9166C1BFE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668" r="-2116"/>
          <a:stretch/>
        </p:blipFill>
        <p:spPr>
          <a:xfrm flipH="1">
            <a:off x="-2142661" y="0"/>
            <a:ext cx="8238661" cy="6858000"/>
          </a:xfrm>
          <a:prstGeom prst="rect">
            <a:avLst/>
          </a:prstGeom>
        </p:spPr>
      </p:pic>
      <p:sp>
        <p:nvSpPr>
          <p:cNvPr id="4" name="TextBox 3">
            <a:extLst>
              <a:ext uri="{FF2B5EF4-FFF2-40B4-BE49-F238E27FC236}">
                <a16:creationId xmlns:a16="http://schemas.microsoft.com/office/drawing/2014/main" id="{A561492A-802A-9F18-37C6-3737E7395B66}"/>
              </a:ext>
            </a:extLst>
          </p:cNvPr>
          <p:cNvSpPr txBox="1"/>
          <p:nvPr userDrawn="1"/>
        </p:nvSpPr>
        <p:spPr>
          <a:xfrm>
            <a:off x="14320434" y="-3673098"/>
            <a:ext cx="0" cy="0"/>
          </a:xfrm>
          <a:prstGeom prst="rect">
            <a:avLst/>
          </a:prstGeom>
          <a:noFill/>
        </p:spPr>
        <p:txBody>
          <a:bodyPr wrap="none" rtlCol="0">
            <a:noAutofit/>
          </a:bodyPr>
          <a:lstStyle/>
          <a:p>
            <a:pPr algn="l"/>
            <a:endParaRPr lang="en-US" err="1">
              <a:latin typeface="Aptos" panose="020B0004020202020204" pitchFamily="34" charset="0"/>
            </a:endParaRPr>
          </a:p>
        </p:txBody>
      </p:sp>
      <p:sp>
        <p:nvSpPr>
          <p:cNvPr id="5" name="Data 4">
            <a:extLst>
              <a:ext uri="{FF2B5EF4-FFF2-40B4-BE49-F238E27FC236}">
                <a16:creationId xmlns:a16="http://schemas.microsoft.com/office/drawing/2014/main" id="{7CC0050E-27F9-58DA-C4A9-E5F9C2028BB0}"/>
              </a:ext>
            </a:extLst>
          </p:cNvPr>
          <p:cNvSpPr/>
          <p:nvPr userDrawn="1"/>
        </p:nvSpPr>
        <p:spPr>
          <a:xfrm>
            <a:off x="-2050473" y="0"/>
            <a:ext cx="10235821" cy="6858000"/>
          </a:xfrm>
          <a:prstGeom prst="flowChartInputOutput">
            <a:avLst/>
          </a:prstGeom>
          <a:gradFill flip="none" rotWithShape="1">
            <a:gsLst>
              <a:gs pos="0">
                <a:schemeClr val="accent1">
                  <a:shade val="30000"/>
                  <a:satMod val="115000"/>
                </a:schemeClr>
              </a:gs>
              <a:gs pos="25000">
                <a:schemeClr val="accent1">
                  <a:shade val="67500"/>
                  <a:satMod val="115000"/>
                  <a:alpha val="68000"/>
                </a:schemeClr>
              </a:gs>
              <a:gs pos="56000">
                <a:srgbClr val="D30911">
                  <a:alpha val="20655"/>
                </a:srgbClr>
              </a:gs>
              <a:gs pos="87000">
                <a:schemeClr val="accent1">
                  <a:shade val="100000"/>
                  <a:satMod val="115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E771EB-5F6E-A542-1670-B7A2E45AE77B}"/>
              </a:ext>
            </a:extLst>
          </p:cNvPr>
          <p:cNvSpPr txBox="1"/>
          <p:nvPr userDrawn="1"/>
        </p:nvSpPr>
        <p:spPr>
          <a:xfrm>
            <a:off x="105882" y="6548185"/>
            <a:ext cx="2464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48F3A7-4D36-4B48-AFAE-39A3F3F67CC5}" type="slidenum">
              <a:rPr lang="en-US" sz="800" smtClean="0">
                <a:solidFill>
                  <a:schemeClr val="accent6"/>
                </a:solidFill>
                <a:latin typeface="Aptos" panose="020B00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800" b="0" i="0" u="none" strike="noStrike" kern="1200" cap="none">
                <a:solidFill>
                  <a:schemeClr val="accent6"/>
                </a:solidFill>
                <a:latin typeface="Aptos" panose="020B0004020202020204" pitchFamily="34" charset="0"/>
                <a:ea typeface="Calibri"/>
                <a:cs typeface="Calibri"/>
                <a:sym typeface="Calibri"/>
              </a:rPr>
              <a:t> | ©2025 Trend Micro Inc.</a:t>
            </a:r>
            <a:endParaRPr lang="en-US" sz="800" b="0" i="0" u="none" strike="noStrike" kern="1200" cap="none">
              <a:solidFill>
                <a:schemeClr val="accent6"/>
              </a:solidFill>
              <a:latin typeface="Aptos" panose="020B0004020202020204" pitchFamily="34" charset="0"/>
              <a:ea typeface="Arial"/>
              <a:cs typeface="Calibri"/>
              <a:sym typeface="Arial"/>
            </a:endParaRPr>
          </a:p>
        </p:txBody>
      </p:sp>
      <p:sp>
        <p:nvSpPr>
          <p:cNvPr id="7" name="Text Placeholder 16">
            <a:extLst>
              <a:ext uri="{FF2B5EF4-FFF2-40B4-BE49-F238E27FC236}">
                <a16:creationId xmlns:a16="http://schemas.microsoft.com/office/drawing/2014/main" id="{7B0B6677-896A-5F91-7ADA-DC613BBC7B33}"/>
              </a:ext>
            </a:extLst>
          </p:cNvPr>
          <p:cNvSpPr>
            <a:spLocks noGrp="1"/>
          </p:cNvSpPr>
          <p:nvPr>
            <p:ph type="body" sz="quarter" idx="10" hasCustomPrompt="1"/>
          </p:nvPr>
        </p:nvSpPr>
        <p:spPr>
          <a:xfrm>
            <a:off x="6974703" y="2436355"/>
            <a:ext cx="4652316" cy="1985291"/>
          </a:xfrm>
        </p:spPr>
        <p:txBody>
          <a:bodyPr/>
          <a:lstStyle>
            <a:lvl1pPr marL="30600" indent="0">
              <a:buNone/>
              <a:defRPr sz="4400" b="1">
                <a:solidFill>
                  <a:schemeClr val="tx1"/>
                </a:solidFill>
              </a:defRPr>
            </a:lvl1pPr>
          </a:lstStyle>
          <a:p>
            <a:pPr lvl="0"/>
            <a:r>
              <a:rPr lang="en-US"/>
              <a:t>Divider slide - Single or double line title</a:t>
            </a:r>
          </a:p>
        </p:txBody>
      </p:sp>
    </p:spTree>
    <p:extLst>
      <p:ext uri="{BB962C8B-B14F-4D97-AF65-F5344CB8AC3E}">
        <p14:creationId xmlns:p14="http://schemas.microsoft.com/office/powerpoint/2010/main" val="2495024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1CF33E-3473-2648-5226-507BED575546}"/>
              </a:ext>
            </a:extLst>
          </p:cNvPr>
          <p:cNvSpPr txBox="1"/>
          <p:nvPr userDrawn="1"/>
        </p:nvSpPr>
        <p:spPr>
          <a:xfrm>
            <a:off x="14320434" y="-3673098"/>
            <a:ext cx="0" cy="0"/>
          </a:xfrm>
          <a:prstGeom prst="rect">
            <a:avLst/>
          </a:prstGeom>
          <a:noFill/>
        </p:spPr>
        <p:txBody>
          <a:bodyPr wrap="none" rtlCol="0">
            <a:noAutofit/>
          </a:bodyPr>
          <a:lstStyle/>
          <a:p>
            <a:pPr algn="l"/>
            <a:endParaRPr lang="en-US" err="1">
              <a:latin typeface="Aptos" panose="020B0004020202020204" pitchFamily="34" charset="0"/>
            </a:endParaRPr>
          </a:p>
        </p:txBody>
      </p:sp>
      <p:grpSp>
        <p:nvGrpSpPr>
          <p:cNvPr id="4" name="Group 3">
            <a:extLst>
              <a:ext uri="{FF2B5EF4-FFF2-40B4-BE49-F238E27FC236}">
                <a16:creationId xmlns:a16="http://schemas.microsoft.com/office/drawing/2014/main" id="{86D8418A-54EA-B6DE-3AB9-5C80121EB708}"/>
              </a:ext>
            </a:extLst>
          </p:cNvPr>
          <p:cNvGrpSpPr/>
          <p:nvPr userDrawn="1"/>
        </p:nvGrpSpPr>
        <p:grpSpPr>
          <a:xfrm>
            <a:off x="-2535810" y="0"/>
            <a:ext cx="12971454" cy="6858000"/>
            <a:chOff x="-1" y="0"/>
            <a:chExt cx="12971454" cy="6858000"/>
          </a:xfrm>
        </p:grpSpPr>
        <p:pic>
          <p:nvPicPr>
            <p:cNvPr id="5" name="Picture 4">
              <a:extLst>
                <a:ext uri="{FF2B5EF4-FFF2-40B4-BE49-F238E27FC236}">
                  <a16:creationId xmlns:a16="http://schemas.microsoft.com/office/drawing/2014/main" id="{B0C73580-8DCD-E2C3-EEC8-7210316651C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8631594" cy="6858000"/>
            </a:xfrm>
            <a:prstGeom prst="rect">
              <a:avLst/>
            </a:prstGeom>
          </p:spPr>
        </p:pic>
        <p:pic>
          <p:nvPicPr>
            <p:cNvPr id="6" name="Graphic 5">
              <a:extLst>
                <a:ext uri="{FF2B5EF4-FFF2-40B4-BE49-F238E27FC236}">
                  <a16:creationId xmlns:a16="http://schemas.microsoft.com/office/drawing/2014/main" id="{73B461E5-41B0-A421-A9DF-A74B71A5DB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5886" y="4411706"/>
              <a:ext cx="575567" cy="545796"/>
            </a:xfrm>
            <a:prstGeom prst="rect">
              <a:avLst/>
            </a:prstGeom>
          </p:spPr>
        </p:pic>
      </p:grpSp>
      <p:sp>
        <p:nvSpPr>
          <p:cNvPr id="7" name="Data 6">
            <a:extLst>
              <a:ext uri="{FF2B5EF4-FFF2-40B4-BE49-F238E27FC236}">
                <a16:creationId xmlns:a16="http://schemas.microsoft.com/office/drawing/2014/main" id="{1831BEB4-FB42-AFBA-1CE5-38AB5A702C97}"/>
              </a:ext>
            </a:extLst>
          </p:cNvPr>
          <p:cNvSpPr/>
          <p:nvPr userDrawn="1"/>
        </p:nvSpPr>
        <p:spPr>
          <a:xfrm>
            <a:off x="-2050473" y="0"/>
            <a:ext cx="10235821" cy="6858000"/>
          </a:xfrm>
          <a:prstGeom prst="flowChartInputOutput">
            <a:avLst/>
          </a:prstGeom>
          <a:gradFill flip="none" rotWithShape="1">
            <a:gsLst>
              <a:gs pos="0">
                <a:schemeClr val="accent1">
                  <a:shade val="30000"/>
                  <a:satMod val="115000"/>
                </a:schemeClr>
              </a:gs>
              <a:gs pos="25000">
                <a:schemeClr val="accent1">
                  <a:shade val="67500"/>
                  <a:satMod val="115000"/>
                  <a:alpha val="68000"/>
                </a:schemeClr>
              </a:gs>
              <a:gs pos="56000">
                <a:srgbClr val="D30911">
                  <a:alpha val="20655"/>
                </a:srgbClr>
              </a:gs>
              <a:gs pos="87000">
                <a:schemeClr val="accent1">
                  <a:shade val="100000"/>
                  <a:satMod val="115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28D6E54B-E122-A741-CAC2-4954A3CF6EB4}"/>
              </a:ext>
            </a:extLst>
          </p:cNvPr>
          <p:cNvSpPr>
            <a:spLocks noGrp="1"/>
          </p:cNvSpPr>
          <p:nvPr>
            <p:ph type="body" sz="quarter" idx="10" hasCustomPrompt="1"/>
          </p:nvPr>
        </p:nvSpPr>
        <p:spPr>
          <a:xfrm>
            <a:off x="6974703" y="2436355"/>
            <a:ext cx="4506698" cy="1944044"/>
          </a:xfrm>
        </p:spPr>
        <p:txBody>
          <a:bodyPr/>
          <a:lstStyle>
            <a:lvl1pPr marL="30600" indent="0">
              <a:buNone/>
              <a:defRPr sz="4400" b="1"/>
            </a:lvl1pPr>
          </a:lstStyle>
          <a:p>
            <a:pPr lvl="0"/>
            <a:r>
              <a:rPr lang="en-US"/>
              <a:t>Divider slide - Single or double line title</a:t>
            </a:r>
          </a:p>
        </p:txBody>
      </p:sp>
    </p:spTree>
    <p:extLst>
      <p:ext uri="{BB962C8B-B14F-4D97-AF65-F5344CB8AC3E}">
        <p14:creationId xmlns:p14="http://schemas.microsoft.com/office/powerpoint/2010/main" val="1390281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8D108A9-C9F8-FC80-1F9C-1A20EEBAB535}"/>
              </a:ext>
            </a:extLst>
          </p:cNvPr>
          <p:cNvSpPr txBox="1"/>
          <p:nvPr userDrawn="1"/>
        </p:nvSpPr>
        <p:spPr>
          <a:xfrm>
            <a:off x="105882" y="6548185"/>
            <a:ext cx="246406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548F3A7-4D36-4B48-AFAE-39A3F3F67CC5}" type="slidenum">
              <a:rPr lang="en-US" sz="800" smtClean="0">
                <a:solidFill>
                  <a:schemeClr val="accent6"/>
                </a:solidFill>
                <a:latin typeface="Aptos" panose="020B00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800" b="0" i="0" u="none" strike="noStrike" kern="1200" cap="none">
                <a:solidFill>
                  <a:schemeClr val="accent6"/>
                </a:solidFill>
                <a:latin typeface="Aptos" panose="020B0004020202020204" pitchFamily="34" charset="0"/>
                <a:ea typeface="Calibri"/>
                <a:cs typeface="Calibri"/>
                <a:sym typeface="Calibri"/>
              </a:rPr>
              <a:t> | ©2025 Trend Micro Inc.</a:t>
            </a:r>
            <a:endParaRPr lang="en-US" sz="800" b="0" i="0" u="none" strike="noStrike" kern="1200" cap="none">
              <a:solidFill>
                <a:schemeClr val="accent6"/>
              </a:solidFill>
              <a:latin typeface="Aptos" panose="020B0004020202020204" pitchFamily="34" charset="0"/>
              <a:ea typeface="Arial"/>
              <a:cs typeface="Calibri"/>
              <a:sym typeface="Arial"/>
            </a:endParaRPr>
          </a:p>
        </p:txBody>
      </p:sp>
      <p:pic>
        <p:nvPicPr>
          <p:cNvPr id="11" name="Picture 10" descr="Shape&#10;&#10;Description automatically generated with medium confidence">
            <a:extLst>
              <a:ext uri="{FF2B5EF4-FFF2-40B4-BE49-F238E27FC236}">
                <a16:creationId xmlns:a16="http://schemas.microsoft.com/office/drawing/2014/main" id="{3C1594BE-2780-687E-5DEC-0DF0CDAD6D75}"/>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0198936" y="6202052"/>
            <a:ext cx="2099026" cy="655948"/>
          </a:xfrm>
          <a:prstGeom prst="rect">
            <a:avLst/>
          </a:prstGeom>
        </p:spPr>
      </p:pic>
      <p:sp>
        <p:nvSpPr>
          <p:cNvPr id="6" name="Title Placeholder 1">
            <a:extLst>
              <a:ext uri="{FF2B5EF4-FFF2-40B4-BE49-F238E27FC236}">
                <a16:creationId xmlns:a16="http://schemas.microsoft.com/office/drawing/2014/main" id="{50F40C70-6536-7BC2-4F36-2AF05EF6F5B1}"/>
              </a:ext>
            </a:extLst>
          </p:cNvPr>
          <p:cNvSpPr>
            <a:spLocks noGrp="1"/>
          </p:cNvSpPr>
          <p:nvPr>
            <p:ph type="title"/>
          </p:nvPr>
        </p:nvSpPr>
        <p:spPr>
          <a:xfrm>
            <a:off x="318794" y="345410"/>
            <a:ext cx="11562349" cy="769441"/>
          </a:xfrm>
          <a:prstGeom prst="rect">
            <a:avLst/>
          </a:prstGeom>
        </p:spPr>
        <p:txBody>
          <a:bodyPr vert="horz" lIns="91440" tIns="45720" rIns="91440" bIns="45720" rtlCol="0" anchor="t">
            <a:normAutofit/>
          </a:bodyPr>
          <a:lstStyle/>
          <a:p>
            <a:r>
              <a:rPr lang="en-US"/>
              <a:t>Click to edit Master title style</a:t>
            </a:r>
          </a:p>
        </p:txBody>
      </p:sp>
      <p:sp>
        <p:nvSpPr>
          <p:cNvPr id="7" name="Text Placeholder 2">
            <a:extLst>
              <a:ext uri="{FF2B5EF4-FFF2-40B4-BE49-F238E27FC236}">
                <a16:creationId xmlns:a16="http://schemas.microsoft.com/office/drawing/2014/main" id="{989BB458-4C31-6CD1-7130-622E4B27FB9E}"/>
              </a:ext>
            </a:extLst>
          </p:cNvPr>
          <p:cNvSpPr>
            <a:spLocks noGrp="1"/>
          </p:cNvSpPr>
          <p:nvPr>
            <p:ph type="body" idx="1"/>
          </p:nvPr>
        </p:nvSpPr>
        <p:spPr>
          <a:xfrm>
            <a:off x="318794" y="1377248"/>
            <a:ext cx="11562350" cy="4351338"/>
          </a:xfrm>
          <a:prstGeom prst="rect">
            <a:avLst/>
          </a:prstGeom>
        </p:spPr>
        <p:txBody>
          <a:bodyPr vert="horz" lIns="91440" tIns="45720" rIns="91440" bIns="45720" rtlCol="0">
            <a:noAutofit/>
          </a:bodyPr>
          <a:lstStyle/>
          <a:p>
            <a:r>
              <a:rPr lang="en-US"/>
              <a:t>Click to edit Master text styles</a:t>
            </a:r>
          </a:p>
          <a:p>
            <a:pPr lvl="1"/>
            <a:r>
              <a:rPr lang="en-US"/>
              <a:t>Second level	</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57909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8" r:id="rId8"/>
    <p:sldLayoutId id="2147483929" r:id="rId9"/>
    <p:sldLayoutId id="2147483930" r:id="rId10"/>
    <p:sldLayoutId id="2147483931" r:id="rId11"/>
    <p:sldLayoutId id="2147483932" r:id="rId12"/>
    <p:sldLayoutId id="2147483920" r:id="rId13"/>
    <p:sldLayoutId id="2147483911" r:id="rId14"/>
    <p:sldLayoutId id="2147483906" r:id="rId15"/>
    <p:sldLayoutId id="2147483907" r:id="rId16"/>
    <p:sldLayoutId id="2147483933" r:id="rId17"/>
    <p:sldLayoutId id="2147483934" r:id="rId18"/>
    <p:sldLayoutId id="2147483935" r:id="rId19"/>
    <p:sldLayoutId id="2147483903" r:id="rId20"/>
    <p:sldLayoutId id="2147483921" r:id="rId21"/>
  </p:sldLayoutIdLst>
  <p:hf hdr="0" dt="0"/>
  <p:txStyles>
    <p:titleStyle>
      <a:lvl1pPr algn="l" defTabSz="914400" rtl="0" eaLnBrk="1" latinLnBrk="0" hangingPunct="1">
        <a:lnSpc>
          <a:spcPct val="100000"/>
        </a:lnSpc>
        <a:spcBef>
          <a:spcPct val="0"/>
        </a:spcBef>
        <a:buNone/>
        <a:defRPr sz="4400" b="1" kern="1200">
          <a:solidFill>
            <a:schemeClr val="accent1"/>
          </a:solidFill>
          <a:latin typeface="Aptos" panose="020B0004020202020204" pitchFamily="34" charset="0"/>
          <a:ea typeface="+mj-ea"/>
          <a:cs typeface="+mj-cs"/>
        </a:defRPr>
      </a:lvl1pPr>
    </p:titleStyle>
    <p:bodyStyle>
      <a:lvl1pPr marL="228600" indent="-198000" algn="l" defTabSz="914400" rtl="0" eaLnBrk="1" latinLnBrk="0" hangingPunct="1">
        <a:lnSpc>
          <a:spcPct val="100000"/>
        </a:lnSpc>
        <a:spcBef>
          <a:spcPts val="599"/>
        </a:spcBef>
        <a:buFont typeface="Arial" panose="020B0604020202020204" pitchFamily="34" charset="0"/>
        <a:buChar char="•"/>
        <a:defRPr sz="2800" kern="1200">
          <a:solidFill>
            <a:schemeClr val="tx1"/>
          </a:solidFill>
          <a:latin typeface="Aptos" panose="020B0004020202020204" pitchFamily="34" charset="0"/>
          <a:ea typeface="+mn-ea"/>
          <a:cs typeface="+mn-cs"/>
        </a:defRPr>
      </a:lvl1pPr>
      <a:lvl2pPr marL="685800" indent="-342000" algn="l" defTabSz="914400" rtl="0" eaLnBrk="1" latinLnBrk="0" hangingPunct="1">
        <a:lnSpc>
          <a:spcPct val="100000"/>
        </a:lnSpc>
        <a:spcBef>
          <a:spcPts val="599"/>
        </a:spcBef>
        <a:buFont typeface="System Font Regular"/>
        <a:buChar char="−"/>
        <a:defRPr sz="2400" kern="1200">
          <a:solidFill>
            <a:schemeClr val="tx1"/>
          </a:solidFill>
          <a:latin typeface="Aptos" panose="020B0004020202020204" pitchFamily="34" charset="0"/>
          <a:ea typeface="+mn-ea"/>
          <a:cs typeface="+mn-cs"/>
        </a:defRPr>
      </a:lvl2pPr>
      <a:lvl3pPr marL="1143000" indent="-342000" algn="l" defTabSz="914400" rtl="0" eaLnBrk="1" latinLnBrk="0" hangingPunct="1">
        <a:lnSpc>
          <a:spcPct val="100000"/>
        </a:lnSpc>
        <a:spcBef>
          <a:spcPts val="599"/>
        </a:spcBef>
        <a:buFont typeface="Arial" panose="020B0604020202020204" pitchFamily="34" charset="0"/>
        <a:buChar char="•"/>
        <a:defRPr sz="2000" kern="1200">
          <a:solidFill>
            <a:schemeClr val="tx1"/>
          </a:solidFill>
          <a:latin typeface="Aptos" panose="020B0004020202020204" pitchFamily="34" charset="0"/>
          <a:ea typeface="+mn-ea"/>
          <a:cs typeface="+mn-cs"/>
        </a:defRPr>
      </a:lvl3pPr>
      <a:lvl4pPr marL="1600200" indent="-342000" algn="l" defTabSz="914400" rtl="0" eaLnBrk="1" latinLnBrk="0" hangingPunct="1">
        <a:lnSpc>
          <a:spcPct val="100000"/>
        </a:lnSpc>
        <a:spcBef>
          <a:spcPts val="599"/>
        </a:spcBef>
        <a:buFont typeface="System Font Regular"/>
        <a:buChar char="−"/>
        <a:defRPr sz="1800" kern="1200">
          <a:solidFill>
            <a:schemeClr val="tx1"/>
          </a:solidFill>
          <a:latin typeface="Aptos" panose="020B0004020202020204" pitchFamily="34" charset="0"/>
          <a:ea typeface="+mn-ea"/>
          <a:cs typeface="+mn-cs"/>
        </a:defRPr>
      </a:lvl4pPr>
      <a:lvl5pPr marL="2057400" indent="-342000" algn="l" defTabSz="914400" rtl="0" eaLnBrk="1" latinLnBrk="0" hangingPunct="1">
        <a:lnSpc>
          <a:spcPct val="100000"/>
        </a:lnSpc>
        <a:spcBef>
          <a:spcPts val="599"/>
        </a:spcBef>
        <a:buFont typeface="Apple Symbols" panose="02000000000000000000" pitchFamily="2" charset="-79"/>
        <a:buChar char="≫"/>
        <a:defRPr sz="1600" kern="1200" baseline="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dsgithub.trendmicro.com/kien-do/ai-hackathon-2025-multiplatform-code"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NHMcDQ9itSs"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BB26E-E72D-D579-F958-4C5C64DACD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386EE61-A8F4-8EFA-5D11-65510D0D052C}"/>
              </a:ext>
            </a:extLst>
          </p:cNvPr>
          <p:cNvSpPr>
            <a:spLocks noGrp="1"/>
          </p:cNvSpPr>
          <p:nvPr>
            <p:ph type="title"/>
          </p:nvPr>
        </p:nvSpPr>
        <p:spPr/>
        <p:txBody>
          <a:bodyPr/>
          <a:lstStyle/>
          <a:p>
            <a:r>
              <a:rPr lang="en-US">
                <a:latin typeface="Aptos ExtraBold"/>
              </a:rPr>
              <a:t>Minion AI</a:t>
            </a:r>
            <a:endParaRPr lang="en-US"/>
          </a:p>
        </p:txBody>
      </p:sp>
      <p:sp>
        <p:nvSpPr>
          <p:cNvPr id="5" name="Text Placeholder 4">
            <a:extLst>
              <a:ext uri="{FF2B5EF4-FFF2-40B4-BE49-F238E27FC236}">
                <a16:creationId xmlns:a16="http://schemas.microsoft.com/office/drawing/2014/main" id="{7CC8526F-691E-F36D-8730-873B405438A1}"/>
              </a:ext>
            </a:extLst>
          </p:cNvPr>
          <p:cNvSpPr>
            <a:spLocks noGrp="1"/>
          </p:cNvSpPr>
          <p:nvPr>
            <p:ph type="body" sz="quarter" idx="35"/>
          </p:nvPr>
        </p:nvSpPr>
        <p:spPr>
          <a:xfrm>
            <a:off x="5515695" y="3430588"/>
            <a:ext cx="4330199" cy="827241"/>
          </a:xfrm>
        </p:spPr>
        <p:txBody>
          <a:bodyPr>
            <a:normAutofit/>
          </a:bodyPr>
          <a:lstStyle/>
          <a:p>
            <a:pPr>
              <a:lnSpc>
                <a:spcPct val="150000"/>
              </a:lnSpc>
            </a:pPr>
            <a:r>
              <a:rPr lang="en-US" sz="2400" b="1" dirty="0">
                <a:latin typeface="Aptos"/>
                <a:cs typeface="Calibri"/>
              </a:rPr>
              <a:t>Team 9</a:t>
            </a:r>
          </a:p>
        </p:txBody>
      </p:sp>
    </p:spTree>
    <p:extLst>
      <p:ext uri="{BB962C8B-B14F-4D97-AF65-F5344CB8AC3E}">
        <p14:creationId xmlns:p14="http://schemas.microsoft.com/office/powerpoint/2010/main" val="2343155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BA351-9A8A-3142-7610-8831E6D3CC9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F11A23-9E38-048D-0634-06654779B413}"/>
              </a:ext>
            </a:extLst>
          </p:cNvPr>
          <p:cNvSpPr>
            <a:spLocks noGrp="1"/>
          </p:cNvSpPr>
          <p:nvPr>
            <p:ph idx="1"/>
          </p:nvPr>
        </p:nvSpPr>
        <p:spPr>
          <a:xfrm>
            <a:off x="319088" y="1573018"/>
            <a:ext cx="5514545" cy="4447371"/>
          </a:xfrm>
        </p:spPr>
        <p:txBody>
          <a:bodyPr vert="horz" wrap="square" lIns="91440" tIns="45720" rIns="91440" bIns="45720" rtlCol="0" anchor="t">
            <a:spAutoFit/>
          </a:bodyPr>
          <a:lstStyle/>
          <a:p>
            <a:pPr indent="-197485"/>
            <a:r>
              <a:rPr lang="en-CA">
                <a:latin typeface="Aptos"/>
              </a:rPr>
              <a:t>Allows the AI model to interact with external tools</a:t>
            </a:r>
          </a:p>
          <a:p>
            <a:pPr lvl="1" indent="-341630">
              <a:buFont typeface="Courier New" panose="020B0604020202020204" pitchFamily="34" charset="0"/>
              <a:buChar char="o"/>
            </a:pPr>
            <a:r>
              <a:rPr lang="en-CA">
                <a:latin typeface="Aptos"/>
              </a:rPr>
              <a:t>Example usage:</a:t>
            </a:r>
          </a:p>
          <a:p>
            <a:pPr lvl="2" indent="-341630">
              <a:buFont typeface="Courier New" panose="020B0604020202020204" pitchFamily="34" charset="0"/>
              <a:buChar char="o"/>
            </a:pPr>
            <a:r>
              <a:rPr lang="en-CA">
                <a:latin typeface="Aptos"/>
              </a:rPr>
              <a:t>Upload documents</a:t>
            </a:r>
          </a:p>
          <a:p>
            <a:pPr lvl="2" indent="-341630">
              <a:buFont typeface="Courier New" panose="020B0604020202020204" pitchFamily="34" charset="0"/>
              <a:buChar char="o"/>
            </a:pPr>
            <a:r>
              <a:rPr lang="en-CA">
                <a:latin typeface="Aptos"/>
              </a:rPr>
              <a:t>Get Confluence spaces</a:t>
            </a:r>
          </a:p>
          <a:p>
            <a:pPr lvl="2" indent="-341630">
              <a:buFont typeface="Courier New" panose="020B0604020202020204" pitchFamily="34" charset="0"/>
              <a:buChar char="o"/>
            </a:pPr>
            <a:r>
              <a:rPr lang="en-CA">
                <a:latin typeface="Aptos"/>
              </a:rPr>
              <a:t>Create pull requests</a:t>
            </a:r>
          </a:p>
          <a:p>
            <a:pPr indent="-197485"/>
            <a:r>
              <a:rPr lang="en-CA">
                <a:latin typeface="Aptos"/>
              </a:rPr>
              <a:t>Uses </a:t>
            </a:r>
            <a:r>
              <a:rPr lang="en-CA" err="1">
                <a:latin typeface="Aptos"/>
              </a:rPr>
              <a:t>LangChain</a:t>
            </a:r>
            <a:r>
              <a:rPr lang="en-CA">
                <a:latin typeface="Aptos"/>
              </a:rPr>
              <a:t> MCP Adapter</a:t>
            </a:r>
          </a:p>
          <a:p>
            <a:pPr lvl="1" indent="-341630">
              <a:buFont typeface="Courier New" panose="020B0604020202020204" pitchFamily="34" charset="0"/>
              <a:buChar char="o"/>
            </a:pPr>
            <a:r>
              <a:rPr lang="en-CA">
                <a:latin typeface="Aptos"/>
              </a:rPr>
              <a:t>A wrapper framework</a:t>
            </a:r>
            <a:endParaRPr lang="en-CA" sz="2800"/>
          </a:p>
          <a:p>
            <a:pPr lvl="1" indent="-341630">
              <a:buFont typeface="Courier New" panose="020B0604020202020204" pitchFamily="34" charset="0"/>
              <a:buChar char="o"/>
            </a:pPr>
            <a:r>
              <a:rPr lang="en-CA">
                <a:latin typeface="Aptos"/>
              </a:rPr>
              <a:t>Connect multiple MCP servers and load tools</a:t>
            </a:r>
          </a:p>
        </p:txBody>
      </p:sp>
      <p:sp>
        <p:nvSpPr>
          <p:cNvPr id="3" name="Title 2">
            <a:extLst>
              <a:ext uri="{FF2B5EF4-FFF2-40B4-BE49-F238E27FC236}">
                <a16:creationId xmlns:a16="http://schemas.microsoft.com/office/drawing/2014/main" id="{25E66F4E-A227-0B34-61D8-AB866D2DADE4}"/>
              </a:ext>
            </a:extLst>
          </p:cNvPr>
          <p:cNvSpPr>
            <a:spLocks noGrp="1"/>
          </p:cNvSpPr>
          <p:nvPr>
            <p:ph type="title"/>
          </p:nvPr>
        </p:nvSpPr>
        <p:spPr>
          <a:xfrm>
            <a:off x="319088" y="541143"/>
            <a:ext cx="11561762" cy="768350"/>
          </a:xfrm>
        </p:spPr>
        <p:txBody>
          <a:bodyPr>
            <a:normAutofit/>
          </a:bodyPr>
          <a:lstStyle/>
          <a:p>
            <a:r>
              <a:rPr lang="en-US">
                <a:latin typeface="Aptos"/>
              </a:rPr>
              <a:t>MCP Server Overview</a:t>
            </a:r>
            <a:endParaRPr lang="en-US"/>
          </a:p>
        </p:txBody>
      </p:sp>
      <p:pic>
        <p:nvPicPr>
          <p:cNvPr id="5" name="Picture 4" descr="A diagram of a computer&#10;&#10;AI-generated content may be incorrect.">
            <a:extLst>
              <a:ext uri="{FF2B5EF4-FFF2-40B4-BE49-F238E27FC236}">
                <a16:creationId xmlns:a16="http://schemas.microsoft.com/office/drawing/2014/main" id="{5EFA1ABF-634D-AD4E-A3F5-085D3A188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633" y="1575646"/>
            <a:ext cx="6358367" cy="3736509"/>
          </a:xfrm>
          <a:prstGeom prst="rect">
            <a:avLst/>
          </a:prstGeom>
        </p:spPr>
      </p:pic>
    </p:spTree>
    <p:extLst>
      <p:ext uri="{BB962C8B-B14F-4D97-AF65-F5344CB8AC3E}">
        <p14:creationId xmlns:p14="http://schemas.microsoft.com/office/powerpoint/2010/main" val="1653350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AD748-4D3C-CF1F-8D46-1D7D8E17AB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2C9CC7-86AB-171E-0C08-50403E85DBDE}"/>
              </a:ext>
            </a:extLst>
          </p:cNvPr>
          <p:cNvSpPr>
            <a:spLocks noGrp="1"/>
          </p:cNvSpPr>
          <p:nvPr>
            <p:ph type="title"/>
          </p:nvPr>
        </p:nvSpPr>
        <p:spPr>
          <a:xfrm>
            <a:off x="319088" y="541143"/>
            <a:ext cx="11561762" cy="768350"/>
          </a:xfrm>
        </p:spPr>
        <p:txBody>
          <a:bodyPr>
            <a:normAutofit/>
          </a:bodyPr>
          <a:lstStyle/>
          <a:p>
            <a:r>
              <a:rPr lang="en-US">
                <a:latin typeface="Aptos"/>
              </a:rPr>
              <a:t>MCP Server Code</a:t>
            </a:r>
            <a:endParaRPr lang="en-US"/>
          </a:p>
        </p:txBody>
      </p:sp>
      <p:sp>
        <p:nvSpPr>
          <p:cNvPr id="7" name="Content Placeholder 1">
            <a:extLst>
              <a:ext uri="{FF2B5EF4-FFF2-40B4-BE49-F238E27FC236}">
                <a16:creationId xmlns:a16="http://schemas.microsoft.com/office/drawing/2014/main" id="{F593E51B-96C0-78F8-3B50-6E9B64960DD2}"/>
              </a:ext>
            </a:extLst>
          </p:cNvPr>
          <p:cNvSpPr txBox="1">
            <a:spLocks/>
          </p:cNvSpPr>
          <p:nvPr/>
        </p:nvSpPr>
        <p:spPr>
          <a:xfrm>
            <a:off x="319088" y="1573018"/>
            <a:ext cx="5949190" cy="6848029"/>
          </a:xfrm>
          <a:prstGeom prst="rect">
            <a:avLst/>
          </a:prstGeom>
        </p:spPr>
        <p:txBody>
          <a:bodyPr vert="horz" wrap="square" lIns="91440" tIns="45720" rIns="91440" bIns="45720" rtlCol="0" anchor="t">
            <a:spAutoFit/>
          </a:bodyPr>
          <a:lstStyle>
            <a:lvl1pPr marL="228600" indent="-198000" algn="l" defTabSz="914400" rtl="0" eaLnBrk="1" latinLnBrk="0" hangingPunct="1">
              <a:lnSpc>
                <a:spcPct val="100000"/>
              </a:lnSpc>
              <a:spcBef>
                <a:spcPts val="599"/>
              </a:spcBef>
              <a:buFont typeface="Arial" panose="020B0604020202020204" pitchFamily="34" charset="0"/>
              <a:buChar char="•"/>
              <a:defRPr sz="2800" kern="1200">
                <a:solidFill>
                  <a:schemeClr val="tx1"/>
                </a:solidFill>
                <a:latin typeface="Aptos" panose="020B0004020202020204" pitchFamily="34" charset="0"/>
                <a:ea typeface="+mn-ea"/>
                <a:cs typeface="+mn-cs"/>
              </a:defRPr>
            </a:lvl1pPr>
            <a:lvl2pPr marL="685800" indent="-342000" algn="l" defTabSz="914400" rtl="0" eaLnBrk="1" latinLnBrk="0" hangingPunct="1">
              <a:lnSpc>
                <a:spcPct val="100000"/>
              </a:lnSpc>
              <a:spcBef>
                <a:spcPts val="599"/>
              </a:spcBef>
              <a:buFont typeface="System Font Regular"/>
              <a:buChar char="−"/>
              <a:defRPr sz="2400" kern="1200">
                <a:solidFill>
                  <a:schemeClr val="tx1"/>
                </a:solidFill>
                <a:latin typeface="Aptos" panose="020B0004020202020204" pitchFamily="34" charset="0"/>
                <a:ea typeface="+mn-ea"/>
                <a:cs typeface="+mn-cs"/>
              </a:defRPr>
            </a:lvl2pPr>
            <a:lvl3pPr marL="1143000" indent="-342000" algn="l" defTabSz="914400" rtl="0" eaLnBrk="1" latinLnBrk="0" hangingPunct="1">
              <a:lnSpc>
                <a:spcPct val="100000"/>
              </a:lnSpc>
              <a:spcBef>
                <a:spcPts val="599"/>
              </a:spcBef>
              <a:buFont typeface="Arial" panose="020B0604020202020204" pitchFamily="34" charset="0"/>
              <a:buChar char="•"/>
              <a:defRPr sz="2000" kern="1200">
                <a:solidFill>
                  <a:schemeClr val="tx1"/>
                </a:solidFill>
                <a:latin typeface="Aptos" panose="020B0004020202020204" pitchFamily="34" charset="0"/>
                <a:ea typeface="+mn-ea"/>
                <a:cs typeface="+mn-cs"/>
              </a:defRPr>
            </a:lvl3pPr>
            <a:lvl4pPr marL="1600200" indent="-342000" algn="l" defTabSz="914400" rtl="0" eaLnBrk="1" latinLnBrk="0" hangingPunct="1">
              <a:lnSpc>
                <a:spcPct val="100000"/>
              </a:lnSpc>
              <a:spcBef>
                <a:spcPts val="599"/>
              </a:spcBef>
              <a:buFont typeface="System Font Regular"/>
              <a:buChar char="−"/>
              <a:defRPr sz="1800" kern="1200">
                <a:solidFill>
                  <a:schemeClr val="tx1"/>
                </a:solidFill>
                <a:latin typeface="Aptos" panose="020B0004020202020204" pitchFamily="34" charset="0"/>
                <a:ea typeface="+mn-ea"/>
                <a:cs typeface="+mn-cs"/>
              </a:defRPr>
            </a:lvl4pPr>
            <a:lvl5pPr marL="2057400" indent="-342000" algn="l" defTabSz="914400" rtl="0" eaLnBrk="1" latinLnBrk="0" hangingPunct="1">
              <a:lnSpc>
                <a:spcPct val="100000"/>
              </a:lnSpc>
              <a:spcBef>
                <a:spcPts val="599"/>
              </a:spcBef>
              <a:buFont typeface="Apple Symbols" panose="02000000000000000000" pitchFamily="2" charset="-79"/>
              <a:buChar char="≫"/>
              <a:defRPr sz="1600" kern="1200" baseline="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97485"/>
            <a:r>
              <a:rPr lang="en-US">
                <a:latin typeface="Aptos"/>
              </a:rPr>
              <a:t>Initialized a multi-server MCP client</a:t>
            </a:r>
          </a:p>
          <a:p>
            <a:pPr lvl="1" indent="-197485"/>
            <a:r>
              <a:rPr lang="en-US">
                <a:latin typeface="Aptos"/>
              </a:rPr>
              <a:t>Contains configurations for our MCP servers</a:t>
            </a:r>
          </a:p>
          <a:p>
            <a:pPr lvl="2" indent="-197485"/>
            <a:r>
              <a:rPr lang="en-US">
                <a:latin typeface="Aptos"/>
              </a:rPr>
              <a:t>The official Atlassian MCP server</a:t>
            </a:r>
          </a:p>
          <a:p>
            <a:pPr lvl="2" indent="-197485"/>
            <a:r>
              <a:rPr lang="en-US">
                <a:latin typeface="Aptos"/>
              </a:rPr>
              <a:t>The official GitHub MCP server</a:t>
            </a:r>
          </a:p>
          <a:p>
            <a:pPr indent="-197485"/>
            <a:r>
              <a:rPr lang="en-CA">
                <a:latin typeface="Aptos"/>
              </a:rPr>
              <a:t>Confluence MCP server setup via Node.js (local bridge)</a:t>
            </a:r>
          </a:p>
          <a:p>
            <a:pPr lvl="1" indent="-197485"/>
            <a:r>
              <a:rPr lang="en-US">
                <a:latin typeface="Aptos"/>
              </a:rPr>
              <a:t>Direct cloud integration</a:t>
            </a:r>
          </a:p>
          <a:p>
            <a:pPr indent="-197485"/>
            <a:r>
              <a:rPr lang="en-US">
                <a:latin typeface="Aptos"/>
              </a:rPr>
              <a:t>AI model + RAG used to create requests to the MCP servers</a:t>
            </a:r>
          </a:p>
          <a:p>
            <a:pPr indent="-197485"/>
            <a:endParaRPr lang="en-US">
              <a:latin typeface="Aptos"/>
            </a:endParaRPr>
          </a:p>
          <a:p>
            <a:pPr indent="-197485"/>
            <a:endParaRPr lang="en-US">
              <a:latin typeface="Aptos"/>
            </a:endParaRPr>
          </a:p>
          <a:p>
            <a:pPr lvl="1" indent="-197485"/>
            <a:endParaRPr lang="en-US">
              <a:latin typeface="Aptos"/>
            </a:endParaRPr>
          </a:p>
          <a:p>
            <a:pPr lvl="1" indent="-341630">
              <a:buFont typeface="Courier New" panose="020B0604020202020204" pitchFamily="34" charset="0"/>
              <a:buChar char="o"/>
            </a:pPr>
            <a:endParaRPr lang="en-CA"/>
          </a:p>
          <a:p>
            <a:pPr indent="-197485"/>
            <a:endParaRPr lang="en-CA"/>
          </a:p>
        </p:txBody>
      </p:sp>
      <p:pic>
        <p:nvPicPr>
          <p:cNvPr id="5" name="Picture 4" descr="A computer screen shot of a program code&#10;&#10;AI-generated content may be incorrect.">
            <a:extLst>
              <a:ext uri="{FF2B5EF4-FFF2-40B4-BE49-F238E27FC236}">
                <a16:creationId xmlns:a16="http://schemas.microsoft.com/office/drawing/2014/main" id="{D7C27316-51B4-6627-7620-4187B2943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082" y="876956"/>
            <a:ext cx="5949734" cy="5104087"/>
          </a:xfrm>
          <a:prstGeom prst="rect">
            <a:avLst/>
          </a:prstGeom>
        </p:spPr>
      </p:pic>
    </p:spTree>
    <p:extLst>
      <p:ext uri="{BB962C8B-B14F-4D97-AF65-F5344CB8AC3E}">
        <p14:creationId xmlns:p14="http://schemas.microsoft.com/office/powerpoint/2010/main" val="104323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7E8A4-CCD7-CE18-BD85-7A1AEA44B9A3}"/>
              </a:ext>
            </a:extLst>
          </p:cNvPr>
          <p:cNvSpPr>
            <a:spLocks noGrp="1"/>
          </p:cNvSpPr>
          <p:nvPr>
            <p:ph idx="1"/>
          </p:nvPr>
        </p:nvSpPr>
        <p:spPr>
          <a:xfrm>
            <a:off x="318794" y="1377248"/>
            <a:ext cx="5685631" cy="4108450"/>
          </a:xfrm>
        </p:spPr>
        <p:txBody>
          <a:bodyPr vert="horz" lIns="91440" tIns="45720" rIns="91440" bIns="45720" rtlCol="0" anchor="t">
            <a:normAutofit/>
          </a:bodyPr>
          <a:lstStyle/>
          <a:p>
            <a:pPr indent="-197485"/>
            <a:r>
              <a:rPr lang="en-GB">
                <a:latin typeface="Aptos"/>
              </a:rPr>
              <a:t>Sends notification to Slack</a:t>
            </a:r>
          </a:p>
          <a:p>
            <a:pPr indent="-197485"/>
            <a:r>
              <a:rPr lang="en-GB">
                <a:latin typeface="Aptos"/>
              </a:rPr>
              <a:t>to update developers on the following:</a:t>
            </a:r>
          </a:p>
          <a:p>
            <a:pPr lvl="1" indent="-341630">
              <a:buFont typeface="System Font Regular,Sans-Serif" panose="020B0604020202020204" pitchFamily="34" charset="0"/>
              <a:buChar char="−"/>
            </a:pPr>
            <a:r>
              <a:rPr lang="en-GB" sz="2800">
                <a:latin typeface="Aptos"/>
              </a:rPr>
              <a:t>Transcript used</a:t>
            </a:r>
            <a:endParaRPr lang="en-US" sz="2800">
              <a:latin typeface="Aptos"/>
            </a:endParaRPr>
          </a:p>
          <a:p>
            <a:pPr lvl="1" indent="-341630">
              <a:buFont typeface="System Font Regular,Sans-Serif" panose="020B0604020202020204" pitchFamily="34" charset="0"/>
              <a:buChar char="−"/>
            </a:pPr>
            <a:r>
              <a:rPr lang="en-GB" sz="2800">
                <a:latin typeface="Aptos"/>
              </a:rPr>
              <a:t>Summary</a:t>
            </a:r>
            <a:endParaRPr lang="en-US" sz="2800">
              <a:latin typeface="Aptos"/>
            </a:endParaRPr>
          </a:p>
          <a:p>
            <a:pPr lvl="1" indent="-341630">
              <a:buFont typeface="System Font Regular,Sans-Serif" panose="020B0604020202020204" pitchFamily="34" charset="0"/>
              <a:buChar char="−"/>
            </a:pPr>
            <a:r>
              <a:rPr lang="en-GB" sz="2800">
                <a:latin typeface="Aptos"/>
              </a:rPr>
              <a:t>Link to PR</a:t>
            </a:r>
            <a:endParaRPr lang="en-US" sz="2800">
              <a:latin typeface="Aptos"/>
            </a:endParaRPr>
          </a:p>
          <a:p>
            <a:pPr lvl="1" indent="-341630">
              <a:buFont typeface="System Font Regular,Sans-Serif" panose="020B0604020202020204" pitchFamily="34" charset="0"/>
              <a:buChar char="−"/>
            </a:pPr>
            <a:r>
              <a:rPr lang="en-GB" sz="2800">
                <a:latin typeface="Aptos"/>
              </a:rPr>
              <a:t>Link to Confluence Pages</a:t>
            </a:r>
          </a:p>
          <a:p>
            <a:pPr indent="-197485"/>
            <a:r>
              <a:rPr lang="en-GB">
                <a:latin typeface="Aptos"/>
              </a:rPr>
              <a:t>Built using the Python Slack </a:t>
            </a:r>
            <a:r>
              <a:rPr lang="en-GB" err="1">
                <a:latin typeface="Aptos"/>
              </a:rPr>
              <a:t>sdk</a:t>
            </a:r>
            <a:endParaRPr lang="en-GB">
              <a:latin typeface="Aptos"/>
            </a:endParaRPr>
          </a:p>
          <a:p>
            <a:pPr marL="344170" lvl="1" indent="0">
              <a:buNone/>
            </a:pPr>
            <a:endParaRPr lang="en-GB" sz="2800"/>
          </a:p>
        </p:txBody>
      </p:sp>
      <p:sp>
        <p:nvSpPr>
          <p:cNvPr id="3" name="Title 2">
            <a:extLst>
              <a:ext uri="{FF2B5EF4-FFF2-40B4-BE49-F238E27FC236}">
                <a16:creationId xmlns:a16="http://schemas.microsoft.com/office/drawing/2014/main" id="{D3468DC5-F9B5-47DB-F348-CACBA2E33846}"/>
              </a:ext>
            </a:extLst>
          </p:cNvPr>
          <p:cNvSpPr>
            <a:spLocks noGrp="1"/>
          </p:cNvSpPr>
          <p:nvPr>
            <p:ph type="title"/>
          </p:nvPr>
        </p:nvSpPr>
        <p:spPr>
          <a:xfrm>
            <a:off x="318794" y="345410"/>
            <a:ext cx="11562349" cy="769441"/>
          </a:xfrm>
        </p:spPr>
        <p:txBody>
          <a:bodyPr anchor="ctr">
            <a:normAutofit/>
          </a:bodyPr>
          <a:lstStyle/>
          <a:p>
            <a:r>
              <a:rPr lang="en-GB"/>
              <a:t> </a:t>
            </a:r>
            <a:r>
              <a:rPr lang="en-GB" err="1"/>
              <a:t>Slackbot</a:t>
            </a:r>
          </a:p>
        </p:txBody>
      </p:sp>
      <p:pic>
        <p:nvPicPr>
          <p:cNvPr id="4" name="Picture 3" descr="A screen shot of a computer program&#10;&#10;AI-generated content may be incorrect.">
            <a:extLst>
              <a:ext uri="{FF2B5EF4-FFF2-40B4-BE49-F238E27FC236}">
                <a16:creationId xmlns:a16="http://schemas.microsoft.com/office/drawing/2014/main" id="{4A398547-D473-70AD-62F1-20D018FCEA1D}"/>
              </a:ext>
            </a:extLst>
          </p:cNvPr>
          <p:cNvPicPr>
            <a:picLocks noChangeAspect="1"/>
          </p:cNvPicPr>
          <p:nvPr/>
        </p:nvPicPr>
        <p:blipFill>
          <a:blip r:embed="rId3"/>
          <a:stretch>
            <a:fillRect/>
          </a:stretch>
        </p:blipFill>
        <p:spPr>
          <a:xfrm>
            <a:off x="6195429" y="3591035"/>
            <a:ext cx="5685631" cy="2558534"/>
          </a:xfrm>
          <a:prstGeom prst="rect">
            <a:avLst/>
          </a:prstGeom>
          <a:noFill/>
        </p:spPr>
      </p:pic>
      <p:pic>
        <p:nvPicPr>
          <p:cNvPr id="5" name="Picture 4" descr="A screenshot of a black screen&#10;&#10;AI-generated content may be incorrect.">
            <a:extLst>
              <a:ext uri="{FF2B5EF4-FFF2-40B4-BE49-F238E27FC236}">
                <a16:creationId xmlns:a16="http://schemas.microsoft.com/office/drawing/2014/main" id="{28FF7852-51C8-89CD-88BC-5B1052B8C3B6}"/>
              </a:ext>
            </a:extLst>
          </p:cNvPr>
          <p:cNvPicPr>
            <a:picLocks noChangeAspect="1"/>
          </p:cNvPicPr>
          <p:nvPr/>
        </p:nvPicPr>
        <p:blipFill>
          <a:blip r:embed="rId4"/>
          <a:stretch>
            <a:fillRect/>
          </a:stretch>
        </p:blipFill>
        <p:spPr>
          <a:xfrm>
            <a:off x="5177518" y="1114523"/>
            <a:ext cx="7014483" cy="2438205"/>
          </a:xfrm>
          <a:prstGeom prst="rect">
            <a:avLst/>
          </a:prstGeom>
        </p:spPr>
      </p:pic>
    </p:spTree>
    <p:extLst>
      <p:ext uri="{BB962C8B-B14F-4D97-AF65-F5344CB8AC3E}">
        <p14:creationId xmlns:p14="http://schemas.microsoft.com/office/powerpoint/2010/main" val="2317960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C6D0B-E003-A302-1E19-A4A491E87F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31FAA-F0CF-F958-F640-5C7A6CE017AF}"/>
              </a:ext>
            </a:extLst>
          </p:cNvPr>
          <p:cNvSpPr>
            <a:spLocks noGrp="1"/>
          </p:cNvSpPr>
          <p:nvPr>
            <p:ph idx="1"/>
          </p:nvPr>
        </p:nvSpPr>
        <p:spPr>
          <a:xfrm>
            <a:off x="319088" y="1573018"/>
            <a:ext cx="5949190" cy="4278094"/>
          </a:xfrm>
        </p:spPr>
        <p:txBody>
          <a:bodyPr vert="horz" lIns="91440" tIns="45720" rIns="91440" bIns="45720" rtlCol="0" anchor="t">
            <a:spAutoFit/>
          </a:bodyPr>
          <a:lstStyle/>
          <a:p>
            <a:pPr indent="-197485"/>
            <a:r>
              <a:rPr lang="en-CA">
                <a:latin typeface="Aptos"/>
              </a:rPr>
              <a:t>Used for prerequisite knowledge</a:t>
            </a:r>
            <a:br>
              <a:rPr lang="en-CA">
                <a:latin typeface="Aptos"/>
              </a:rPr>
            </a:br>
            <a:r>
              <a:rPr lang="en-CA">
                <a:latin typeface="Aptos"/>
              </a:rPr>
              <a:t>AND</a:t>
            </a:r>
            <a:br>
              <a:rPr lang="en-CA">
                <a:latin typeface="Aptos"/>
              </a:rPr>
            </a:br>
            <a:r>
              <a:rPr lang="en-CA">
                <a:latin typeface="Aptos"/>
              </a:rPr>
              <a:t>Current run knowledge</a:t>
            </a:r>
          </a:p>
          <a:p>
            <a:pPr indent="-197485"/>
            <a:r>
              <a:rPr lang="en-CA">
                <a:latin typeface="Aptos"/>
              </a:rPr>
              <a:t>Chroma DB (vector </a:t>
            </a:r>
            <a:r>
              <a:rPr lang="en-CA" err="1">
                <a:latin typeface="Aptos"/>
              </a:rPr>
              <a:t>db</a:t>
            </a:r>
            <a:r>
              <a:rPr lang="en-CA">
                <a:latin typeface="Aptos"/>
              </a:rPr>
              <a:t>)</a:t>
            </a:r>
          </a:p>
          <a:p>
            <a:pPr indent="-197485"/>
            <a:r>
              <a:rPr lang="en-CA">
                <a:latin typeface="Aptos Mono"/>
                <a:cs typeface="Times"/>
              </a:rPr>
              <a:t>text-embedding-3-large</a:t>
            </a:r>
            <a:r>
              <a:rPr lang="en-CA">
                <a:latin typeface="Aptos"/>
                <a:cs typeface="Times"/>
              </a:rPr>
              <a:t> </a:t>
            </a:r>
            <a:r>
              <a:rPr lang="en-CA">
                <a:latin typeface="Aptos"/>
              </a:rPr>
              <a:t>(embedding model)</a:t>
            </a:r>
          </a:p>
          <a:p>
            <a:pPr indent="-197485"/>
            <a:r>
              <a:rPr lang="en-CA">
                <a:latin typeface="Aptos"/>
              </a:rPr>
              <a:t>Splitting documents to chunks for better query accuracy</a:t>
            </a:r>
            <a:endParaRPr lang="en-CA"/>
          </a:p>
          <a:p>
            <a:pPr indent="-197485"/>
            <a:endParaRPr lang="en-CA"/>
          </a:p>
        </p:txBody>
      </p:sp>
      <p:sp>
        <p:nvSpPr>
          <p:cNvPr id="3" name="Title 2">
            <a:extLst>
              <a:ext uri="{FF2B5EF4-FFF2-40B4-BE49-F238E27FC236}">
                <a16:creationId xmlns:a16="http://schemas.microsoft.com/office/drawing/2014/main" id="{88DAED54-83AB-A4BE-B7C3-00014E125827}"/>
              </a:ext>
            </a:extLst>
          </p:cNvPr>
          <p:cNvSpPr>
            <a:spLocks noGrp="1"/>
          </p:cNvSpPr>
          <p:nvPr>
            <p:ph type="title"/>
          </p:nvPr>
        </p:nvSpPr>
        <p:spPr>
          <a:xfrm>
            <a:off x="319088" y="541143"/>
            <a:ext cx="11561762" cy="768350"/>
          </a:xfrm>
        </p:spPr>
        <p:txBody>
          <a:bodyPr/>
          <a:lstStyle/>
          <a:p>
            <a:r>
              <a:rPr lang="en-US">
                <a:latin typeface="Aptos"/>
              </a:rPr>
              <a:t>RAG</a:t>
            </a:r>
            <a:endParaRPr lang="en-US"/>
          </a:p>
        </p:txBody>
      </p:sp>
      <p:pic>
        <p:nvPicPr>
          <p:cNvPr id="9" name="Graphic 8">
            <a:extLst>
              <a:ext uri="{FF2B5EF4-FFF2-40B4-BE49-F238E27FC236}">
                <a16:creationId xmlns:a16="http://schemas.microsoft.com/office/drawing/2014/main" id="{FB4DA20F-F7F7-3438-BC5E-1558A5F070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6800" y="1560745"/>
            <a:ext cx="3736509" cy="3736509"/>
          </a:xfrm>
          <a:prstGeom prst="rect">
            <a:avLst/>
          </a:prstGeom>
        </p:spPr>
      </p:pic>
    </p:spTree>
    <p:extLst>
      <p:ext uri="{BB962C8B-B14F-4D97-AF65-F5344CB8AC3E}">
        <p14:creationId xmlns:p14="http://schemas.microsoft.com/office/powerpoint/2010/main" val="2991562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20FBC-0F00-595C-16CC-8E54217693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DF5B82-8CBB-858D-1729-0FE886F2FBB6}"/>
              </a:ext>
            </a:extLst>
          </p:cNvPr>
          <p:cNvSpPr>
            <a:spLocks noGrp="1"/>
          </p:cNvSpPr>
          <p:nvPr>
            <p:ph type="title"/>
          </p:nvPr>
        </p:nvSpPr>
        <p:spPr>
          <a:xfrm>
            <a:off x="319088" y="541143"/>
            <a:ext cx="11561762" cy="768350"/>
          </a:xfrm>
        </p:spPr>
        <p:txBody>
          <a:bodyPr/>
          <a:lstStyle/>
          <a:p>
            <a:r>
              <a:rPr lang="en-US">
                <a:latin typeface="Aptos"/>
              </a:rPr>
              <a:t>RAG </a:t>
            </a:r>
            <a:endParaRPr lang="en-US"/>
          </a:p>
        </p:txBody>
      </p:sp>
      <p:pic>
        <p:nvPicPr>
          <p:cNvPr id="2" name="Picture 1" descr="A screen shot of a computer program&#10;&#10;AI-generated content may be incorrect.">
            <a:extLst>
              <a:ext uri="{FF2B5EF4-FFF2-40B4-BE49-F238E27FC236}">
                <a16:creationId xmlns:a16="http://schemas.microsoft.com/office/drawing/2014/main" id="{8D15467B-9F29-ECAF-C8AF-DE30C585CECA}"/>
              </a:ext>
            </a:extLst>
          </p:cNvPr>
          <p:cNvPicPr>
            <a:picLocks noChangeAspect="1"/>
          </p:cNvPicPr>
          <p:nvPr/>
        </p:nvPicPr>
        <p:blipFill>
          <a:blip r:embed="rId3"/>
          <a:stretch>
            <a:fillRect/>
          </a:stretch>
        </p:blipFill>
        <p:spPr>
          <a:xfrm>
            <a:off x="321153" y="1306285"/>
            <a:ext cx="6256515" cy="5041448"/>
          </a:xfrm>
          <a:prstGeom prst="rect">
            <a:avLst/>
          </a:prstGeom>
        </p:spPr>
      </p:pic>
    </p:spTree>
    <p:extLst>
      <p:ext uri="{BB962C8B-B14F-4D97-AF65-F5344CB8AC3E}">
        <p14:creationId xmlns:p14="http://schemas.microsoft.com/office/powerpoint/2010/main" val="1465819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222A9-5F0F-B958-7CF3-C42D75659B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13CFA6-85B8-FF65-3CE8-87149CDC8326}"/>
              </a:ext>
            </a:extLst>
          </p:cNvPr>
          <p:cNvSpPr>
            <a:spLocks noGrp="1"/>
          </p:cNvSpPr>
          <p:nvPr>
            <p:ph type="title"/>
          </p:nvPr>
        </p:nvSpPr>
        <p:spPr>
          <a:xfrm>
            <a:off x="319088" y="541143"/>
            <a:ext cx="11561762" cy="768350"/>
          </a:xfrm>
        </p:spPr>
        <p:txBody>
          <a:bodyPr>
            <a:normAutofit fontScale="90000"/>
          </a:bodyPr>
          <a:lstStyle/>
          <a:p>
            <a:r>
              <a:rPr lang="en-US">
                <a:latin typeface="Aptos"/>
              </a:rPr>
              <a:t>Existing Code</a:t>
            </a:r>
            <a:br>
              <a:rPr lang="en-US">
                <a:latin typeface="Aptos"/>
              </a:rPr>
            </a:br>
            <a:endParaRPr lang="en-US"/>
          </a:p>
        </p:txBody>
      </p:sp>
      <p:sp>
        <p:nvSpPr>
          <p:cNvPr id="5" name="Content Placeholder 4">
            <a:extLst>
              <a:ext uri="{FF2B5EF4-FFF2-40B4-BE49-F238E27FC236}">
                <a16:creationId xmlns:a16="http://schemas.microsoft.com/office/drawing/2014/main" id="{F2D6A86D-555E-D53A-4D21-576816D52CD5}"/>
              </a:ext>
            </a:extLst>
          </p:cNvPr>
          <p:cNvSpPr>
            <a:spLocks noGrp="1"/>
          </p:cNvSpPr>
          <p:nvPr>
            <p:ph idx="1"/>
          </p:nvPr>
        </p:nvSpPr>
        <p:spPr>
          <a:xfrm>
            <a:off x="318794" y="1344118"/>
            <a:ext cx="11562350" cy="4556412"/>
          </a:xfrm>
        </p:spPr>
        <p:txBody>
          <a:bodyPr vert="horz" lIns="91440" tIns="45720" rIns="91440" bIns="45720" rtlCol="0" anchor="t">
            <a:noAutofit/>
          </a:bodyPr>
          <a:lstStyle/>
          <a:p>
            <a:pPr indent="-197485"/>
            <a:r>
              <a:rPr lang="en-US">
                <a:latin typeface="Aptos"/>
              </a:rPr>
              <a:t>The target application was a simple </a:t>
            </a:r>
            <a:r>
              <a:rPr lang="en-US" b="1">
                <a:latin typeface="Aptos"/>
              </a:rPr>
              <a:t>Linux stress testing</a:t>
            </a:r>
            <a:r>
              <a:rPr lang="en-US">
                <a:latin typeface="Aptos"/>
              </a:rPr>
              <a:t> application which performed </a:t>
            </a:r>
            <a:r>
              <a:rPr lang="en-US" b="1">
                <a:latin typeface="Aptos"/>
              </a:rPr>
              <a:t>file</a:t>
            </a:r>
            <a:r>
              <a:rPr lang="en-US">
                <a:latin typeface="Aptos"/>
              </a:rPr>
              <a:t> (open, write, rename, delete) and </a:t>
            </a:r>
            <a:r>
              <a:rPr lang="en-US" b="1">
                <a:latin typeface="Aptos"/>
              </a:rPr>
              <a:t>process</a:t>
            </a:r>
            <a:r>
              <a:rPr lang="en-US">
                <a:latin typeface="Aptos"/>
              </a:rPr>
              <a:t> lifecycle (fork, terminate) activities</a:t>
            </a:r>
          </a:p>
          <a:p>
            <a:pPr indent="-197485"/>
            <a:r>
              <a:rPr lang="en-US">
                <a:latin typeface="Aptos"/>
              </a:rPr>
              <a:t>Written in "C" for a Linux OS (Ubuntu 22)</a:t>
            </a:r>
          </a:p>
          <a:p>
            <a:pPr indent="-197485"/>
            <a:r>
              <a:rPr lang="en-US">
                <a:latin typeface="Aptos"/>
              </a:rPr>
              <a:t>Generated using </a:t>
            </a:r>
            <a:r>
              <a:rPr lang="en-US" err="1">
                <a:latin typeface="Aptos"/>
              </a:rPr>
              <a:t>RDSec</a:t>
            </a:r>
            <a:r>
              <a:rPr lang="en-US">
                <a:latin typeface="Aptos"/>
              </a:rPr>
              <a:t> ChatGPT with multiple prompt refinements and minor manual code changes</a:t>
            </a:r>
          </a:p>
          <a:p>
            <a:pPr lvl="1" indent="-197485"/>
            <a:r>
              <a:rPr lang="en-US" i="1">
                <a:latin typeface="Aptos"/>
              </a:rPr>
              <a:t>Main branch of the target repo @ </a:t>
            </a:r>
            <a:r>
              <a:rPr lang="en-US" i="1">
                <a:latin typeface="Aptos"/>
                <a:hlinkClick r:id="rId3"/>
              </a:rPr>
              <a:t>https://dsgithub.trendmicro.com/kien-do/ai-hackathon-2025-multiplatform-code</a:t>
            </a:r>
            <a:endParaRPr lang="en-US" i="1"/>
          </a:p>
          <a:p>
            <a:pPr indent="-197485"/>
            <a:endParaRPr lang="en-US"/>
          </a:p>
        </p:txBody>
      </p:sp>
    </p:spTree>
    <p:extLst>
      <p:ext uri="{BB962C8B-B14F-4D97-AF65-F5344CB8AC3E}">
        <p14:creationId xmlns:p14="http://schemas.microsoft.com/office/powerpoint/2010/main" val="353910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81233-0FE1-4D36-8104-3A548A3E5F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EC721A-8F0D-7F05-15CC-F172EF7670BE}"/>
              </a:ext>
            </a:extLst>
          </p:cNvPr>
          <p:cNvSpPr>
            <a:spLocks noGrp="1"/>
          </p:cNvSpPr>
          <p:nvPr>
            <p:ph type="title"/>
          </p:nvPr>
        </p:nvSpPr>
        <p:spPr>
          <a:xfrm>
            <a:off x="319088" y="541143"/>
            <a:ext cx="11561762" cy="768350"/>
          </a:xfrm>
        </p:spPr>
        <p:txBody>
          <a:bodyPr/>
          <a:lstStyle/>
          <a:p>
            <a:r>
              <a:rPr lang="en-US">
                <a:latin typeface="Aptos"/>
              </a:rPr>
              <a:t>RAG Population </a:t>
            </a:r>
            <a:endParaRPr lang="en-US"/>
          </a:p>
        </p:txBody>
      </p:sp>
      <p:pic>
        <p:nvPicPr>
          <p:cNvPr id="4" name="Picture 3">
            <a:extLst>
              <a:ext uri="{FF2B5EF4-FFF2-40B4-BE49-F238E27FC236}">
                <a16:creationId xmlns:a16="http://schemas.microsoft.com/office/drawing/2014/main" id="{882BA697-8202-77C6-44D5-F89774262081}"/>
              </a:ext>
            </a:extLst>
          </p:cNvPr>
          <p:cNvPicPr>
            <a:picLocks noChangeAspect="1"/>
          </p:cNvPicPr>
          <p:nvPr/>
        </p:nvPicPr>
        <p:blipFill>
          <a:blip r:embed="rId3"/>
          <a:stretch>
            <a:fillRect/>
          </a:stretch>
        </p:blipFill>
        <p:spPr>
          <a:xfrm>
            <a:off x="319088" y="1679868"/>
            <a:ext cx="7772400" cy="274845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3BCC7B81-D296-D82F-7019-7498CCCA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3980" y="2459735"/>
            <a:ext cx="3987800" cy="3200400"/>
          </a:xfrm>
          <a:prstGeom prst="rect">
            <a:avLst/>
          </a:prstGeom>
        </p:spPr>
      </p:pic>
    </p:spTree>
    <p:extLst>
      <p:ext uri="{BB962C8B-B14F-4D97-AF65-F5344CB8AC3E}">
        <p14:creationId xmlns:p14="http://schemas.microsoft.com/office/powerpoint/2010/main" val="3101299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se Flames are Cool and Refreshing | Lion's Roar">
            <a:extLst>
              <a:ext uri="{FF2B5EF4-FFF2-40B4-BE49-F238E27FC236}">
                <a16:creationId xmlns:a16="http://schemas.microsoft.com/office/drawing/2014/main" id="{4A14DBC4-480C-1D68-01EB-2949EE412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47"/>
          <a:stretch>
            <a:fill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206439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7809B2-2646-72A4-75AF-B3E9C5750C95}"/>
              </a:ext>
            </a:extLst>
          </p:cNvPr>
          <p:cNvPicPr>
            <a:picLocks noChangeAspect="1"/>
          </p:cNvPicPr>
          <p:nvPr/>
        </p:nvPicPr>
        <p:blipFill>
          <a:blip r:embed="rId3"/>
          <a:stretch>
            <a:fillRect/>
          </a:stretch>
        </p:blipFill>
        <p:spPr>
          <a:xfrm>
            <a:off x="2251614" y="1377950"/>
            <a:ext cx="7148316" cy="4449826"/>
          </a:xfrm>
          <a:prstGeom prst="rect">
            <a:avLst/>
          </a:prstGeom>
          <a:noFill/>
        </p:spPr>
      </p:pic>
      <p:sp>
        <p:nvSpPr>
          <p:cNvPr id="3" name="Title 2">
            <a:extLst>
              <a:ext uri="{FF2B5EF4-FFF2-40B4-BE49-F238E27FC236}">
                <a16:creationId xmlns:a16="http://schemas.microsoft.com/office/drawing/2014/main" id="{6C568F8E-5055-8515-34BC-0655C4B57AD5}"/>
              </a:ext>
            </a:extLst>
          </p:cNvPr>
          <p:cNvSpPr>
            <a:spLocks noGrp="1"/>
          </p:cNvSpPr>
          <p:nvPr>
            <p:ph type="title"/>
          </p:nvPr>
        </p:nvSpPr>
        <p:spPr>
          <a:xfrm>
            <a:off x="318794" y="345410"/>
            <a:ext cx="11562349" cy="769441"/>
          </a:xfrm>
        </p:spPr>
        <p:txBody>
          <a:bodyPr anchor="t">
            <a:normAutofit/>
          </a:bodyPr>
          <a:lstStyle/>
          <a:p>
            <a:r>
              <a:rPr lang="en-US"/>
              <a:t>Alternate Development Path</a:t>
            </a:r>
          </a:p>
        </p:txBody>
      </p:sp>
    </p:spTree>
    <p:extLst>
      <p:ext uri="{BB962C8B-B14F-4D97-AF65-F5344CB8AC3E}">
        <p14:creationId xmlns:p14="http://schemas.microsoft.com/office/powerpoint/2010/main" val="3690599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B191E5-A478-2D3A-5FF7-D0787253417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EB685779-80EB-EF7B-6B97-E9A2D0B74116}"/>
              </a:ext>
            </a:extLst>
          </p:cNvPr>
          <p:cNvSpPr>
            <a:spLocks noGrp="1"/>
          </p:cNvSpPr>
          <p:nvPr>
            <p:ph type="title"/>
          </p:nvPr>
        </p:nvSpPr>
        <p:spPr/>
        <p:txBody>
          <a:bodyPr/>
          <a:lstStyle/>
          <a:p>
            <a:endParaRPr lang="en-US"/>
          </a:p>
        </p:txBody>
      </p:sp>
      <p:pic>
        <p:nvPicPr>
          <p:cNvPr id="2050" name="Picture 2" descr="Claude 3.7 Sonnet and Claude Code \ Anthropic">
            <a:extLst>
              <a:ext uri="{FF2B5EF4-FFF2-40B4-BE49-F238E27FC236}">
                <a16:creationId xmlns:a16="http://schemas.microsoft.com/office/drawing/2014/main" id="{B609ABB9-2C33-26FB-3227-7E0C7BF21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993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C99CF-945D-21AB-80C0-BA97545842D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B9A0E69-A5A1-B6DF-BA0B-D6ECE06E5112}"/>
              </a:ext>
            </a:extLst>
          </p:cNvPr>
          <p:cNvSpPr>
            <a:spLocks noGrp="1"/>
          </p:cNvSpPr>
          <p:nvPr>
            <p:ph type="body" sz="quarter" idx="12"/>
          </p:nvPr>
        </p:nvSpPr>
        <p:spPr>
          <a:xfrm>
            <a:off x="1139412" y="1840929"/>
            <a:ext cx="9888252" cy="1923604"/>
          </a:xfrm>
        </p:spPr>
        <p:txBody>
          <a:bodyPr/>
          <a:lstStyle/>
          <a:p>
            <a:r>
              <a:rPr lang="en-US" sz="5950">
                <a:latin typeface="Aptos"/>
                <a:cs typeface="Calibri"/>
              </a:rPr>
              <a:t>Automating the Software Development Lifecycle</a:t>
            </a:r>
            <a:endParaRPr lang="en-US">
              <a:latin typeface="Aptos"/>
              <a:cs typeface="Calibri"/>
            </a:endParaRPr>
          </a:p>
        </p:txBody>
      </p:sp>
    </p:spTree>
    <p:extLst>
      <p:ext uri="{BB962C8B-B14F-4D97-AF65-F5344CB8AC3E}">
        <p14:creationId xmlns:p14="http://schemas.microsoft.com/office/powerpoint/2010/main" val="264451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345A43-9AA5-811E-EF0C-2D2FABD821A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8FD1A80-32EA-B4AA-3BBF-FB716CDF15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37C3ED0-DCBD-B44E-3447-9015B10FEC16}"/>
              </a:ext>
            </a:extLst>
          </p:cNvPr>
          <p:cNvPicPr>
            <a:picLocks noChangeAspect="1"/>
          </p:cNvPicPr>
          <p:nvPr/>
        </p:nvPicPr>
        <p:blipFill>
          <a:blip r:embed="rId3"/>
          <a:stretch>
            <a:fillRect/>
          </a:stretch>
        </p:blipFill>
        <p:spPr>
          <a:xfrm>
            <a:off x="1679944" y="-10190"/>
            <a:ext cx="7867910" cy="6795883"/>
          </a:xfrm>
          <a:prstGeom prst="rect">
            <a:avLst/>
          </a:prstGeom>
        </p:spPr>
      </p:pic>
    </p:spTree>
    <p:extLst>
      <p:ext uri="{BB962C8B-B14F-4D97-AF65-F5344CB8AC3E}">
        <p14:creationId xmlns:p14="http://schemas.microsoft.com/office/powerpoint/2010/main" val="114983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E7F34-EEBA-721A-1107-C599DE32E87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4DB1ACE-C1B3-3243-AB89-B914D7FBEAD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5F5E24A-5C7F-DA92-3C8E-002E8863CC15}"/>
              </a:ext>
            </a:extLst>
          </p:cNvPr>
          <p:cNvPicPr>
            <a:picLocks noChangeAspect="1"/>
          </p:cNvPicPr>
          <p:nvPr/>
        </p:nvPicPr>
        <p:blipFill>
          <a:blip r:embed="rId3"/>
          <a:stretch>
            <a:fillRect/>
          </a:stretch>
        </p:blipFill>
        <p:spPr>
          <a:xfrm>
            <a:off x="2459728" y="0"/>
            <a:ext cx="7272544" cy="6858000"/>
          </a:xfrm>
          <a:prstGeom prst="rect">
            <a:avLst/>
          </a:prstGeom>
        </p:spPr>
      </p:pic>
    </p:spTree>
    <p:extLst>
      <p:ext uri="{BB962C8B-B14F-4D97-AF65-F5344CB8AC3E}">
        <p14:creationId xmlns:p14="http://schemas.microsoft.com/office/powerpoint/2010/main" val="2928681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 Thousand Choosing Between Two Options Royalty-Free Images, Stock Photos  &amp; Pictures | Shutterstock">
            <a:extLst>
              <a:ext uri="{FF2B5EF4-FFF2-40B4-BE49-F238E27FC236}">
                <a16:creationId xmlns:a16="http://schemas.microsoft.com/office/drawing/2014/main" id="{7BF3049B-13DE-4DA2-843E-48DA24D72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889000"/>
            <a:ext cx="762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7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2F422-7ACE-8FF9-8FF0-642E7F61F1BA}"/>
              </a:ext>
            </a:extLst>
          </p:cNvPr>
          <p:cNvSpPr>
            <a:spLocks noGrp="1"/>
          </p:cNvSpPr>
          <p:nvPr>
            <p:ph type="title"/>
          </p:nvPr>
        </p:nvSpPr>
        <p:spPr/>
        <p:txBody>
          <a:bodyPr/>
          <a:lstStyle/>
          <a:p>
            <a:r>
              <a:rPr lang="en-US"/>
              <a:t>Demo Video</a:t>
            </a:r>
          </a:p>
        </p:txBody>
      </p:sp>
      <p:sp>
        <p:nvSpPr>
          <p:cNvPr id="2" name="TextBox 1">
            <a:extLst>
              <a:ext uri="{FF2B5EF4-FFF2-40B4-BE49-F238E27FC236}">
                <a16:creationId xmlns:a16="http://schemas.microsoft.com/office/drawing/2014/main" id="{AE2A3E69-6326-B3D0-2D0B-E7B14644AB4C}"/>
              </a:ext>
            </a:extLst>
          </p:cNvPr>
          <p:cNvSpPr txBox="1"/>
          <p:nvPr/>
        </p:nvSpPr>
        <p:spPr>
          <a:xfrm>
            <a:off x="3103418" y="3491345"/>
            <a:ext cx="4386522" cy="461665"/>
          </a:xfrm>
          <a:prstGeom prst="rect">
            <a:avLst/>
          </a:prstGeom>
          <a:noFill/>
        </p:spPr>
        <p:txBody>
          <a:bodyPr wrap="none" rtlCol="0">
            <a:spAutoFit/>
          </a:bodyPr>
          <a:lstStyle/>
          <a:p>
            <a:r>
              <a:rPr lang="en-US" sz="2400" dirty="0">
                <a:latin typeface="Aptos" panose="020B0004020202020204" pitchFamily="34" charset="0"/>
                <a:hlinkClick r:id="rId3"/>
              </a:rPr>
              <a:t>https://youtu.be</a:t>
            </a:r>
            <a:r>
              <a:rPr lang="en-US" sz="2400">
                <a:latin typeface="Aptos" panose="020B0004020202020204" pitchFamily="34" charset="0"/>
                <a:hlinkClick r:id="rId3"/>
              </a:rPr>
              <a:t>/NHMcDQ9itSs</a:t>
            </a:r>
            <a:endParaRPr lang="en-US" sz="2400" dirty="0">
              <a:latin typeface="Aptos" panose="020B0004020202020204" pitchFamily="34" charset="0"/>
            </a:endParaRPr>
          </a:p>
        </p:txBody>
      </p:sp>
    </p:spTree>
    <p:extLst>
      <p:ext uri="{BB962C8B-B14F-4D97-AF65-F5344CB8AC3E}">
        <p14:creationId xmlns:p14="http://schemas.microsoft.com/office/powerpoint/2010/main" val="2684260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983D8-B4EF-3A13-A113-779FFF0DA6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9EAEB0-BE3A-3F38-7D36-E9EBBEC9A9B4}"/>
              </a:ext>
            </a:extLst>
          </p:cNvPr>
          <p:cNvSpPr>
            <a:spLocks noGrp="1"/>
          </p:cNvSpPr>
          <p:nvPr>
            <p:ph type="title"/>
          </p:nvPr>
        </p:nvSpPr>
        <p:spPr>
          <a:xfrm>
            <a:off x="319088" y="541143"/>
            <a:ext cx="11561762" cy="768350"/>
          </a:xfrm>
        </p:spPr>
        <p:txBody>
          <a:bodyPr>
            <a:normAutofit fontScale="90000"/>
          </a:bodyPr>
          <a:lstStyle/>
          <a:p>
            <a:pPr marL="659765" indent="-571500">
              <a:spcBef>
                <a:spcPts val="599"/>
              </a:spcBef>
              <a:buFont typeface="Arial"/>
              <a:buChar char="•"/>
            </a:pPr>
            <a:r>
              <a:rPr lang="en-US" dirty="0">
                <a:latin typeface="Aptos"/>
              </a:rPr>
              <a:t>Converted Code</a:t>
            </a:r>
            <a:br>
              <a:rPr lang="en-US" dirty="0">
                <a:latin typeface="Aptos"/>
              </a:rPr>
            </a:br>
            <a:br>
              <a:rPr lang="en-US" dirty="0">
                <a:latin typeface="Aptos"/>
              </a:rPr>
            </a:br>
            <a:br>
              <a:rPr lang="en-US" dirty="0"/>
            </a:br>
            <a:endParaRPr lang="en-US" dirty="0"/>
          </a:p>
        </p:txBody>
      </p:sp>
      <p:sp>
        <p:nvSpPr>
          <p:cNvPr id="5" name="Content Placeholder 4">
            <a:extLst>
              <a:ext uri="{FF2B5EF4-FFF2-40B4-BE49-F238E27FC236}">
                <a16:creationId xmlns:a16="http://schemas.microsoft.com/office/drawing/2014/main" id="{86DEE6E5-339E-1995-7B88-CC7A163421C8}"/>
              </a:ext>
            </a:extLst>
          </p:cNvPr>
          <p:cNvSpPr>
            <a:spLocks noGrp="1"/>
          </p:cNvSpPr>
          <p:nvPr>
            <p:ph idx="1"/>
          </p:nvPr>
        </p:nvSpPr>
        <p:spPr>
          <a:xfrm>
            <a:off x="318794" y="1344118"/>
            <a:ext cx="11562350" cy="4841334"/>
          </a:xfrm>
        </p:spPr>
        <p:txBody>
          <a:bodyPr vert="horz" lIns="91440" tIns="45720" rIns="91440" bIns="45720" rtlCol="0" anchor="t">
            <a:noAutofit/>
          </a:bodyPr>
          <a:lstStyle/>
          <a:p>
            <a:pPr indent="-197485"/>
            <a:endParaRPr lang="en-US">
              <a:latin typeface="Aptos"/>
            </a:endParaRPr>
          </a:p>
          <a:p>
            <a:pPr indent="-197485"/>
            <a:endParaRPr lang="en-US"/>
          </a:p>
        </p:txBody>
      </p:sp>
      <p:pic>
        <p:nvPicPr>
          <p:cNvPr id="2" name="Picture 1" descr="A screenshot of a computer screen&#10;&#10;AI-generated content may be incorrect.">
            <a:extLst>
              <a:ext uri="{FF2B5EF4-FFF2-40B4-BE49-F238E27FC236}">
                <a16:creationId xmlns:a16="http://schemas.microsoft.com/office/drawing/2014/main" id="{AF5B8F23-5D97-81F8-585A-36D85AE03791}"/>
              </a:ext>
            </a:extLst>
          </p:cNvPr>
          <p:cNvPicPr>
            <a:picLocks noChangeAspect="1"/>
          </p:cNvPicPr>
          <p:nvPr/>
        </p:nvPicPr>
        <p:blipFill>
          <a:blip r:embed="rId3"/>
          <a:stretch>
            <a:fillRect/>
          </a:stretch>
        </p:blipFill>
        <p:spPr>
          <a:xfrm>
            <a:off x="5723847" y="1307431"/>
            <a:ext cx="5877780" cy="5550569"/>
          </a:xfrm>
          <a:prstGeom prst="rect">
            <a:avLst/>
          </a:prstGeom>
        </p:spPr>
      </p:pic>
      <p:sp>
        <p:nvSpPr>
          <p:cNvPr id="6" name="Content Placeholder 4">
            <a:extLst>
              <a:ext uri="{FF2B5EF4-FFF2-40B4-BE49-F238E27FC236}">
                <a16:creationId xmlns:a16="http://schemas.microsoft.com/office/drawing/2014/main" id="{2EC3DA87-EAC4-0001-B725-4A8D53022A3E}"/>
              </a:ext>
            </a:extLst>
          </p:cNvPr>
          <p:cNvSpPr txBox="1">
            <a:spLocks/>
          </p:cNvSpPr>
          <p:nvPr/>
        </p:nvSpPr>
        <p:spPr>
          <a:xfrm>
            <a:off x="471194" y="1496518"/>
            <a:ext cx="4712372" cy="4841334"/>
          </a:xfrm>
          <a:prstGeom prst="rect">
            <a:avLst/>
          </a:prstGeom>
        </p:spPr>
        <p:txBody>
          <a:bodyPr vert="horz" lIns="91440" tIns="45720" rIns="91440" bIns="45720" rtlCol="0" anchor="t">
            <a:noAutofit/>
          </a:bodyPr>
          <a:lstStyle>
            <a:lvl1pPr marL="228600" indent="-198000" algn="l" defTabSz="914400" rtl="0" eaLnBrk="1" latinLnBrk="0" hangingPunct="1">
              <a:lnSpc>
                <a:spcPct val="100000"/>
              </a:lnSpc>
              <a:spcBef>
                <a:spcPts val="599"/>
              </a:spcBef>
              <a:buFont typeface="Arial" panose="020B0604020202020204" pitchFamily="34" charset="0"/>
              <a:buChar char="•"/>
              <a:defRPr sz="2800" kern="1200">
                <a:solidFill>
                  <a:schemeClr val="tx1"/>
                </a:solidFill>
                <a:latin typeface="Aptos" panose="020B0004020202020204" pitchFamily="34" charset="0"/>
                <a:ea typeface="+mn-ea"/>
                <a:cs typeface="+mn-cs"/>
              </a:defRPr>
            </a:lvl1pPr>
            <a:lvl2pPr marL="685800" indent="-342000" algn="l" defTabSz="914400" rtl="0" eaLnBrk="1" latinLnBrk="0" hangingPunct="1">
              <a:lnSpc>
                <a:spcPct val="100000"/>
              </a:lnSpc>
              <a:spcBef>
                <a:spcPts val="599"/>
              </a:spcBef>
              <a:buFont typeface="System Font Regular"/>
              <a:buChar char="−"/>
              <a:defRPr sz="2400" kern="1200">
                <a:solidFill>
                  <a:schemeClr val="tx1"/>
                </a:solidFill>
                <a:latin typeface="Aptos" panose="020B0004020202020204" pitchFamily="34" charset="0"/>
                <a:ea typeface="+mn-ea"/>
                <a:cs typeface="+mn-cs"/>
              </a:defRPr>
            </a:lvl2pPr>
            <a:lvl3pPr marL="1143000" indent="-342000" algn="l" defTabSz="914400" rtl="0" eaLnBrk="1" latinLnBrk="0" hangingPunct="1">
              <a:lnSpc>
                <a:spcPct val="100000"/>
              </a:lnSpc>
              <a:spcBef>
                <a:spcPts val="599"/>
              </a:spcBef>
              <a:buFont typeface="Arial" panose="020B0604020202020204" pitchFamily="34" charset="0"/>
              <a:buChar char="•"/>
              <a:defRPr sz="2000" kern="1200">
                <a:solidFill>
                  <a:schemeClr val="tx1"/>
                </a:solidFill>
                <a:latin typeface="Aptos" panose="020B0004020202020204" pitchFamily="34" charset="0"/>
                <a:ea typeface="+mn-ea"/>
                <a:cs typeface="+mn-cs"/>
              </a:defRPr>
            </a:lvl3pPr>
            <a:lvl4pPr marL="1600200" indent="-342000" algn="l" defTabSz="914400" rtl="0" eaLnBrk="1" latinLnBrk="0" hangingPunct="1">
              <a:lnSpc>
                <a:spcPct val="100000"/>
              </a:lnSpc>
              <a:spcBef>
                <a:spcPts val="599"/>
              </a:spcBef>
              <a:buFont typeface="System Font Regular"/>
              <a:buChar char="−"/>
              <a:defRPr sz="1800" kern="1200">
                <a:solidFill>
                  <a:schemeClr val="tx1"/>
                </a:solidFill>
                <a:latin typeface="Aptos" panose="020B0004020202020204" pitchFamily="34" charset="0"/>
                <a:ea typeface="+mn-ea"/>
                <a:cs typeface="+mn-cs"/>
              </a:defRPr>
            </a:lvl4pPr>
            <a:lvl5pPr marL="2057400" indent="-342000" algn="l" defTabSz="914400" rtl="0" eaLnBrk="1" latinLnBrk="0" hangingPunct="1">
              <a:lnSpc>
                <a:spcPct val="100000"/>
              </a:lnSpc>
              <a:spcBef>
                <a:spcPts val="599"/>
              </a:spcBef>
              <a:buFont typeface="Apple Symbols" panose="02000000000000000000" pitchFamily="2" charset="-79"/>
              <a:buChar char="≫"/>
              <a:defRPr sz="1600" kern="1200" baseline="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341630">
              <a:buFont typeface="Courier New" panose="020B0604020202020204" pitchFamily="34" charset="0"/>
              <a:buChar char="o"/>
            </a:pPr>
            <a:r>
              <a:rPr lang="en-US">
                <a:latin typeface="Aptos"/>
              </a:rPr>
              <a:t>Only 2 of the 8 action functions were converted.</a:t>
            </a:r>
          </a:p>
          <a:p>
            <a:pPr lvl="1" indent="-341630">
              <a:buFont typeface="Courier New" panose="020B0604020202020204" pitchFamily="34" charset="0"/>
              <a:buChar char="o"/>
            </a:pPr>
            <a:r>
              <a:rPr lang="en-US">
                <a:latin typeface="Aptos"/>
              </a:rPr>
              <a:t>Separate #ifdef'd code blocks for both platforms</a:t>
            </a:r>
            <a:endParaRPr lang="en-US"/>
          </a:p>
          <a:p>
            <a:pPr lvl="1" indent="-341630">
              <a:buFont typeface="Courier New" panose="020B0604020202020204" pitchFamily="34" charset="0"/>
              <a:buChar char="o"/>
            </a:pPr>
            <a:r>
              <a:rPr lang="en-US">
                <a:latin typeface="Aptos"/>
              </a:rPr>
              <a:t>Calls correct APIs for the platforms</a:t>
            </a:r>
          </a:p>
          <a:p>
            <a:pPr lvl="1" indent="-341630">
              <a:buFont typeface="Courier New" panose="020B0604020202020204" pitchFamily="34" charset="0"/>
              <a:buChar char="o"/>
            </a:pPr>
            <a:r>
              <a:rPr lang="en-US">
                <a:latin typeface="Aptos"/>
              </a:rPr>
              <a:t>Results varied widely from run to run.</a:t>
            </a:r>
            <a:endParaRPr lang="en-US"/>
          </a:p>
        </p:txBody>
      </p:sp>
    </p:spTree>
    <p:extLst>
      <p:ext uri="{BB962C8B-B14F-4D97-AF65-F5344CB8AC3E}">
        <p14:creationId xmlns:p14="http://schemas.microsoft.com/office/powerpoint/2010/main" val="4211125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70C18-5AA6-4051-93F1-75215F325E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61C795-4E17-BDAC-5946-D2F8D07BC70B}"/>
              </a:ext>
            </a:extLst>
          </p:cNvPr>
          <p:cNvSpPr>
            <a:spLocks noGrp="1"/>
          </p:cNvSpPr>
          <p:nvPr>
            <p:ph type="title"/>
          </p:nvPr>
        </p:nvSpPr>
        <p:spPr>
          <a:xfrm>
            <a:off x="319088" y="541143"/>
            <a:ext cx="11561762" cy="768350"/>
          </a:xfrm>
        </p:spPr>
        <p:txBody>
          <a:bodyPr>
            <a:normAutofit/>
          </a:bodyPr>
          <a:lstStyle/>
          <a:p>
            <a:r>
              <a:rPr lang="en-US">
                <a:latin typeface="Aptos"/>
              </a:rPr>
              <a:t>Overall Challenges</a:t>
            </a:r>
            <a:endParaRPr lang="en-US"/>
          </a:p>
        </p:txBody>
      </p:sp>
      <p:sp>
        <p:nvSpPr>
          <p:cNvPr id="5" name="Content Placeholder 4">
            <a:extLst>
              <a:ext uri="{FF2B5EF4-FFF2-40B4-BE49-F238E27FC236}">
                <a16:creationId xmlns:a16="http://schemas.microsoft.com/office/drawing/2014/main" id="{98983854-4ADE-D1AB-3FE0-795F312BE785}"/>
              </a:ext>
            </a:extLst>
          </p:cNvPr>
          <p:cNvSpPr>
            <a:spLocks noGrp="1"/>
          </p:cNvSpPr>
          <p:nvPr>
            <p:ph idx="1"/>
          </p:nvPr>
        </p:nvSpPr>
        <p:spPr>
          <a:xfrm>
            <a:off x="318794" y="1326681"/>
            <a:ext cx="11562350" cy="4495730"/>
          </a:xfrm>
        </p:spPr>
        <p:txBody>
          <a:bodyPr vert="horz" lIns="91440" tIns="45720" rIns="91440" bIns="45720" rtlCol="0" anchor="t">
            <a:noAutofit/>
          </a:bodyPr>
          <a:lstStyle/>
          <a:p>
            <a:pPr indent="-197485"/>
            <a:endParaRPr lang="en-US" sz="1800" dirty="0">
              <a:latin typeface="Aptos"/>
            </a:endParaRPr>
          </a:p>
          <a:p>
            <a:pPr indent="-197485"/>
            <a:r>
              <a:rPr lang="en-US" dirty="0">
                <a:latin typeface="Aptos"/>
              </a:rPr>
              <a:t>Token count limits – this limits the size of the prompt</a:t>
            </a:r>
          </a:p>
          <a:p>
            <a:pPr indent="-197485"/>
            <a:r>
              <a:rPr lang="en-US" dirty="0">
                <a:latin typeface="Aptos"/>
              </a:rPr>
              <a:t>Model inconsistency</a:t>
            </a:r>
          </a:p>
          <a:p>
            <a:pPr indent="-197485"/>
            <a:r>
              <a:rPr lang="en-US" dirty="0">
                <a:latin typeface="Aptos"/>
              </a:rPr>
              <a:t>The general challenge of MCP integration was overcome by Kien asking the Agent to generate access to the tools.</a:t>
            </a:r>
          </a:p>
          <a:p>
            <a:pPr indent="-197485"/>
            <a:r>
              <a:rPr lang="en-US" dirty="0">
                <a:latin typeface="Aptos"/>
              </a:rPr>
              <a:t>Incomplete implementation of the requirements and design specification in the coding (implementation) stage.</a:t>
            </a:r>
          </a:p>
        </p:txBody>
      </p:sp>
    </p:spTree>
    <p:extLst>
      <p:ext uri="{BB962C8B-B14F-4D97-AF65-F5344CB8AC3E}">
        <p14:creationId xmlns:p14="http://schemas.microsoft.com/office/powerpoint/2010/main" val="3914999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F5EBA-B844-97E7-33F1-0A014E3FAA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12D0A2-3322-FB97-561B-EC47671AD454}"/>
              </a:ext>
            </a:extLst>
          </p:cNvPr>
          <p:cNvSpPr>
            <a:spLocks noGrp="1"/>
          </p:cNvSpPr>
          <p:nvPr>
            <p:ph type="title"/>
          </p:nvPr>
        </p:nvSpPr>
        <p:spPr>
          <a:xfrm>
            <a:off x="319088" y="541143"/>
            <a:ext cx="11561762" cy="768350"/>
          </a:xfrm>
        </p:spPr>
        <p:txBody>
          <a:bodyPr>
            <a:normAutofit/>
          </a:bodyPr>
          <a:lstStyle/>
          <a:p>
            <a:r>
              <a:rPr lang="en-US">
                <a:latin typeface="Aptos"/>
              </a:rPr>
              <a:t>Future Work</a:t>
            </a:r>
            <a:endParaRPr lang="en-US"/>
          </a:p>
        </p:txBody>
      </p:sp>
      <p:sp>
        <p:nvSpPr>
          <p:cNvPr id="5" name="Content Placeholder 4">
            <a:extLst>
              <a:ext uri="{FF2B5EF4-FFF2-40B4-BE49-F238E27FC236}">
                <a16:creationId xmlns:a16="http://schemas.microsoft.com/office/drawing/2014/main" id="{1370BBD3-AEF4-CB6E-4D94-2CBFC9EB1936}"/>
              </a:ext>
            </a:extLst>
          </p:cNvPr>
          <p:cNvSpPr>
            <a:spLocks noGrp="1"/>
          </p:cNvSpPr>
          <p:nvPr>
            <p:ph idx="1"/>
          </p:nvPr>
        </p:nvSpPr>
        <p:spPr>
          <a:xfrm>
            <a:off x="318794" y="1318660"/>
            <a:ext cx="11562350" cy="4993035"/>
          </a:xfrm>
        </p:spPr>
        <p:txBody>
          <a:bodyPr vert="horz" lIns="91440" tIns="45720" rIns="91440" bIns="45720" rtlCol="0" anchor="t">
            <a:noAutofit/>
          </a:bodyPr>
          <a:lstStyle/>
          <a:p>
            <a:pPr indent="-197485"/>
            <a:endParaRPr lang="en-US" sz="1800" dirty="0">
              <a:latin typeface="Aptos"/>
            </a:endParaRPr>
          </a:p>
          <a:p>
            <a:pPr indent="-197485"/>
            <a:r>
              <a:rPr lang="en-US" sz="2000" dirty="0">
                <a:latin typeface="Aptos"/>
              </a:rPr>
              <a:t>Tune model to be more consistent</a:t>
            </a:r>
          </a:p>
          <a:p>
            <a:pPr indent="-197485"/>
            <a:r>
              <a:rPr lang="en-US" sz="2000" dirty="0">
                <a:latin typeface="Aptos"/>
              </a:rPr>
              <a:t>Add guidance to ensure development addresses build configuration (Visual Studio/</a:t>
            </a:r>
            <a:r>
              <a:rPr lang="en-US" sz="2000" dirty="0" err="1">
                <a:latin typeface="Aptos"/>
              </a:rPr>
              <a:t>makefile</a:t>
            </a:r>
            <a:r>
              <a:rPr lang="en-US" sz="2000" dirty="0">
                <a:latin typeface="Aptos"/>
              </a:rPr>
              <a:t>/Ant etc.) so that needed header files and libraries are available in the build.</a:t>
            </a:r>
            <a:endParaRPr lang="en-US" sz="2000" dirty="0"/>
          </a:p>
          <a:p>
            <a:pPr indent="-197485"/>
            <a:r>
              <a:rPr lang="en-US" sz="2000" dirty="0">
                <a:latin typeface="Aptos"/>
              </a:rPr>
              <a:t>Incorporate a "build" stage to generate executable/deliverable artifacts</a:t>
            </a:r>
          </a:p>
          <a:p>
            <a:pPr indent="-197485"/>
            <a:r>
              <a:rPr lang="en-US" sz="2000" dirty="0">
                <a:latin typeface="Aptos"/>
              </a:rPr>
              <a:t>Add guidance to ensure the Agent uses the output requirements and design documentation as an input to the implementation (coding)</a:t>
            </a:r>
          </a:p>
          <a:p>
            <a:pPr indent="-197485"/>
            <a:r>
              <a:rPr lang="en-US" sz="2000" dirty="0">
                <a:latin typeface="Aptos"/>
              </a:rPr>
              <a:t>Test the Agent with a more diverse set of development feature (i.e. A wide variety feature requests) to improve the tuning and guidance in the Agent.</a:t>
            </a:r>
          </a:p>
          <a:p>
            <a:pPr indent="-197485"/>
            <a:r>
              <a:rPr lang="en-US" sz="2000" dirty="0">
                <a:latin typeface="Aptos"/>
              </a:rPr>
              <a:t>Explore C++ to Rust Translation by incorporating learnings from Rust Training.</a:t>
            </a:r>
          </a:p>
          <a:p>
            <a:pPr indent="-197485"/>
            <a:r>
              <a:rPr lang="en-US" sz="2000" dirty="0">
                <a:latin typeface="Aptos"/>
              </a:rPr>
              <a:t>Make the workflow more seamless with a Lambda watching for new Meeting docs to process.</a:t>
            </a:r>
          </a:p>
          <a:p>
            <a:pPr marL="31115" indent="0">
              <a:buNone/>
            </a:pPr>
            <a:endParaRPr lang="en-US" sz="2000" dirty="0"/>
          </a:p>
        </p:txBody>
      </p:sp>
    </p:spTree>
    <p:extLst>
      <p:ext uri="{BB962C8B-B14F-4D97-AF65-F5344CB8AC3E}">
        <p14:creationId xmlns:p14="http://schemas.microsoft.com/office/powerpoint/2010/main" val="3325040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774A8A-A1E5-D028-6C4D-E368B6B6D8EF}"/>
              </a:ext>
            </a:extLst>
          </p:cNvPr>
          <p:cNvSpPr>
            <a:spLocks noGrp="1"/>
          </p:cNvSpPr>
          <p:nvPr>
            <p:ph type="body" sz="quarter" idx="11"/>
          </p:nvPr>
        </p:nvSpPr>
        <p:spPr>
          <a:xfrm>
            <a:off x="977369" y="3183660"/>
            <a:ext cx="3557176" cy="1077667"/>
          </a:xfrm>
        </p:spPr>
        <p:txBody>
          <a:bodyPr vert="horz" lIns="91440" tIns="45720" rIns="91440" bIns="45720" rtlCol="0" anchor="t">
            <a:spAutoFit/>
          </a:bodyPr>
          <a:lstStyle/>
          <a:p>
            <a:r>
              <a:rPr lang="en-US" sz="1800" dirty="0">
                <a:latin typeface="Aptos"/>
              </a:rPr>
              <a:t>Minion AI (Team 9)</a:t>
            </a:r>
          </a:p>
          <a:p>
            <a:endParaRPr lang="en-US" sz="1800" dirty="0">
              <a:latin typeface="Aptos"/>
            </a:endParaRPr>
          </a:p>
          <a:p>
            <a:endParaRPr lang="en-US" dirty="0"/>
          </a:p>
        </p:txBody>
      </p:sp>
      <p:sp>
        <p:nvSpPr>
          <p:cNvPr id="5" name="Text Placeholder 4">
            <a:extLst>
              <a:ext uri="{FF2B5EF4-FFF2-40B4-BE49-F238E27FC236}">
                <a16:creationId xmlns:a16="http://schemas.microsoft.com/office/drawing/2014/main" id="{22DB6293-93EB-11C6-BAF3-AF99091052B6}"/>
              </a:ext>
            </a:extLst>
          </p:cNvPr>
          <p:cNvSpPr>
            <a:spLocks noGrp="1"/>
          </p:cNvSpPr>
          <p:nvPr>
            <p:ph type="body" sz="quarter" idx="12"/>
          </p:nvPr>
        </p:nvSpPr>
        <p:spPr>
          <a:xfrm>
            <a:off x="977373" y="3784832"/>
            <a:ext cx="3958309" cy="320216"/>
          </a:xfrm>
        </p:spPr>
        <p:txBody>
          <a:bodyPr vert="horz" wrap="square" lIns="91440" tIns="45720" rIns="91440" bIns="45720" rtlCol="0" anchor="t">
            <a:spAutoFit/>
          </a:bodyPr>
          <a:lstStyle/>
          <a:p>
            <a:r>
              <a:rPr lang="en-US" b="0"/>
              <a:t>Thank you!</a:t>
            </a:r>
            <a:endParaRPr lang="en-US" b="0" dirty="0"/>
          </a:p>
        </p:txBody>
      </p:sp>
    </p:spTree>
    <p:extLst>
      <p:ext uri="{BB962C8B-B14F-4D97-AF65-F5344CB8AC3E}">
        <p14:creationId xmlns:p14="http://schemas.microsoft.com/office/powerpoint/2010/main" val="155025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BA306-F697-7A20-3580-1B0EAAD8D9C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6BBF370-0359-6524-8886-A0BC676B1637}"/>
              </a:ext>
            </a:extLst>
          </p:cNvPr>
          <p:cNvSpPr/>
          <p:nvPr/>
        </p:nvSpPr>
        <p:spPr>
          <a:xfrm>
            <a:off x="6186311" y="11289"/>
            <a:ext cx="5971822" cy="62766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generated image of a brain&#10;&#10;AI-generated content may be incorrect.">
            <a:extLst>
              <a:ext uri="{FF2B5EF4-FFF2-40B4-BE49-F238E27FC236}">
                <a16:creationId xmlns:a16="http://schemas.microsoft.com/office/drawing/2014/main" id="{73A63735-93D8-BD89-5979-3A7B75613BF4}"/>
              </a:ext>
            </a:extLst>
          </p:cNvPr>
          <p:cNvPicPr>
            <a:picLocks noChangeAspect="1"/>
          </p:cNvPicPr>
          <p:nvPr/>
        </p:nvPicPr>
        <p:blipFill>
          <a:blip r:embed="rId3"/>
          <a:stretch>
            <a:fillRect/>
          </a:stretch>
        </p:blipFill>
        <p:spPr>
          <a:xfrm>
            <a:off x="2127" y="0"/>
            <a:ext cx="6170768" cy="6858000"/>
          </a:xfrm>
          <a:prstGeom prst="rect">
            <a:avLst/>
          </a:prstGeom>
        </p:spPr>
      </p:pic>
      <p:sp>
        <p:nvSpPr>
          <p:cNvPr id="6" name="TextBox 5">
            <a:extLst>
              <a:ext uri="{FF2B5EF4-FFF2-40B4-BE49-F238E27FC236}">
                <a16:creationId xmlns:a16="http://schemas.microsoft.com/office/drawing/2014/main" id="{A0F54F88-0ECC-968F-819E-6827285E90A2}"/>
              </a:ext>
            </a:extLst>
          </p:cNvPr>
          <p:cNvSpPr txBox="1"/>
          <p:nvPr/>
        </p:nvSpPr>
        <p:spPr>
          <a:xfrm>
            <a:off x="6423212" y="2739491"/>
            <a:ext cx="5551496"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AutoNum type="arabicPeriod"/>
            </a:pPr>
            <a:r>
              <a:rPr lang="en-US" sz="2400">
                <a:latin typeface="Aptos"/>
              </a:rPr>
              <a:t>Extract and formalize requirements</a:t>
            </a:r>
            <a:endParaRPr lang="en-US">
              <a:ea typeface="Calibri" panose="020F0502020204030204"/>
              <a:cs typeface="Calibri" panose="020F0502020204030204"/>
            </a:endParaRPr>
          </a:p>
          <a:p>
            <a:pPr marL="457200" indent="-457200">
              <a:lnSpc>
                <a:spcPct val="150000"/>
              </a:lnSpc>
              <a:buAutoNum type="arabicPeriod"/>
            </a:pPr>
            <a:r>
              <a:rPr lang="en-US" sz="2400">
                <a:latin typeface="Aptos"/>
              </a:rPr>
              <a:t>Create design specifications</a:t>
            </a:r>
            <a:endParaRPr lang="en-US" sz="2400">
              <a:latin typeface="Aptos" panose="020B0004020202020204" pitchFamily="34" charset="0"/>
            </a:endParaRPr>
          </a:p>
          <a:p>
            <a:pPr marL="457200" indent="-457200">
              <a:lnSpc>
                <a:spcPct val="150000"/>
              </a:lnSpc>
              <a:buAutoNum type="arabicPeriod"/>
            </a:pPr>
            <a:r>
              <a:rPr lang="en-US" sz="2400">
                <a:latin typeface="Aptos"/>
              </a:rPr>
              <a:t>Set up Git environment</a:t>
            </a:r>
            <a:endParaRPr lang="en-US" sz="2400">
              <a:latin typeface="Aptos" panose="020B0004020202020204" pitchFamily="34" charset="0"/>
            </a:endParaRPr>
          </a:p>
          <a:p>
            <a:pPr marL="457200" indent="-457200">
              <a:lnSpc>
                <a:spcPct val="150000"/>
              </a:lnSpc>
              <a:buAutoNum type="arabicPeriod"/>
            </a:pPr>
            <a:r>
              <a:rPr lang="en-US" sz="2400">
                <a:latin typeface="Aptos"/>
              </a:rPr>
              <a:t>Implement the feature</a:t>
            </a:r>
            <a:endParaRPr lang="en-US" sz="2400">
              <a:latin typeface="Aptos" panose="020B0004020202020204" pitchFamily="34" charset="0"/>
            </a:endParaRPr>
          </a:p>
          <a:p>
            <a:pPr marL="457200" indent="-457200">
              <a:lnSpc>
                <a:spcPct val="150000"/>
              </a:lnSpc>
              <a:buAutoNum type="arabicPeriod"/>
            </a:pPr>
            <a:r>
              <a:rPr lang="en-US" sz="2400">
                <a:latin typeface="Aptos"/>
              </a:rPr>
              <a:t>Develop tests</a:t>
            </a:r>
            <a:endParaRPr lang="en-US" sz="2400">
              <a:latin typeface="Aptos" panose="020B0004020202020204" pitchFamily="34" charset="0"/>
            </a:endParaRPr>
          </a:p>
          <a:p>
            <a:endParaRPr lang="en-US" sz="2400">
              <a:latin typeface="Aptos" panose="020B0004020202020204" pitchFamily="34" charset="0"/>
            </a:endParaRPr>
          </a:p>
        </p:txBody>
      </p:sp>
      <p:pic>
        <p:nvPicPr>
          <p:cNvPr id="11" name="Picture 10" descr="A black background with red text&#10;&#10;AI-generated content may be incorrect.">
            <a:extLst>
              <a:ext uri="{FF2B5EF4-FFF2-40B4-BE49-F238E27FC236}">
                <a16:creationId xmlns:a16="http://schemas.microsoft.com/office/drawing/2014/main" id="{99BEC19F-57F6-B85A-CA4C-CD8C49D0314F}"/>
              </a:ext>
            </a:extLst>
          </p:cNvPr>
          <p:cNvPicPr>
            <a:picLocks noChangeAspect="1"/>
          </p:cNvPicPr>
          <p:nvPr/>
        </p:nvPicPr>
        <p:blipFill>
          <a:blip r:embed="rId4"/>
          <a:srcRect l="-50887" t="106556" r="84715" b="-106814"/>
          <a:stretch>
            <a:fillRect/>
          </a:stretch>
        </p:blipFill>
        <p:spPr>
          <a:xfrm>
            <a:off x="1524000" y="2333625"/>
            <a:ext cx="6050850" cy="2196398"/>
          </a:xfrm>
          <a:prstGeom prst="rect">
            <a:avLst/>
          </a:prstGeom>
        </p:spPr>
      </p:pic>
      <p:pic>
        <p:nvPicPr>
          <p:cNvPr id="14" name="Picture 13" descr="A close up of a logo&#10;&#10;AI-generated content may be incorrect.">
            <a:extLst>
              <a:ext uri="{FF2B5EF4-FFF2-40B4-BE49-F238E27FC236}">
                <a16:creationId xmlns:a16="http://schemas.microsoft.com/office/drawing/2014/main" id="{BA01C895-2703-6CC7-D91A-47FF7F10F5A3}"/>
              </a:ext>
            </a:extLst>
          </p:cNvPr>
          <p:cNvPicPr>
            <a:picLocks noChangeAspect="1"/>
          </p:cNvPicPr>
          <p:nvPr/>
        </p:nvPicPr>
        <p:blipFill>
          <a:blip r:embed="rId5"/>
          <a:stretch>
            <a:fillRect/>
          </a:stretch>
        </p:blipFill>
        <p:spPr>
          <a:xfrm>
            <a:off x="6422943" y="455763"/>
            <a:ext cx="5461274" cy="1881527"/>
          </a:xfrm>
          <a:prstGeom prst="rect">
            <a:avLst/>
          </a:prstGeom>
          <a:ln>
            <a:noFill/>
          </a:ln>
        </p:spPr>
      </p:pic>
    </p:spTree>
    <p:extLst>
      <p:ext uri="{BB962C8B-B14F-4D97-AF65-F5344CB8AC3E}">
        <p14:creationId xmlns:p14="http://schemas.microsoft.com/office/powerpoint/2010/main" val="3002823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D8C24-6A77-A600-6EEF-8073319209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80E75-CE1A-FB17-F247-8BAB711DA93F}"/>
              </a:ext>
            </a:extLst>
          </p:cNvPr>
          <p:cNvSpPr>
            <a:spLocks noGrp="1"/>
          </p:cNvSpPr>
          <p:nvPr>
            <p:ph type="title"/>
          </p:nvPr>
        </p:nvSpPr>
        <p:spPr/>
        <p:txBody>
          <a:bodyPr>
            <a:normAutofit/>
          </a:bodyPr>
          <a:lstStyle/>
          <a:p>
            <a:r>
              <a:rPr lang="en-US">
                <a:latin typeface="Aptos"/>
              </a:rPr>
              <a:t>High level architecture/flow</a:t>
            </a:r>
            <a:endParaRPr lang="en-US"/>
          </a:p>
        </p:txBody>
      </p:sp>
      <p:pic>
        <p:nvPicPr>
          <p:cNvPr id="9" name="Picture 8" descr="A diagram of a software project&#10;&#10;AI-generated content may be incorrect.">
            <a:extLst>
              <a:ext uri="{FF2B5EF4-FFF2-40B4-BE49-F238E27FC236}">
                <a16:creationId xmlns:a16="http://schemas.microsoft.com/office/drawing/2014/main" id="{E8D4742C-1144-E4BF-D42F-8850B5214A52}"/>
              </a:ext>
            </a:extLst>
          </p:cNvPr>
          <p:cNvPicPr>
            <a:picLocks noChangeAspect="1"/>
          </p:cNvPicPr>
          <p:nvPr/>
        </p:nvPicPr>
        <p:blipFill>
          <a:blip r:embed="rId3"/>
          <a:stretch>
            <a:fillRect/>
          </a:stretch>
        </p:blipFill>
        <p:spPr>
          <a:xfrm>
            <a:off x="1416951" y="913551"/>
            <a:ext cx="9472684" cy="5746045"/>
          </a:xfrm>
          <a:prstGeom prst="rect">
            <a:avLst/>
          </a:prstGeom>
          <a:ln>
            <a:noFill/>
          </a:ln>
        </p:spPr>
      </p:pic>
      <p:pic>
        <p:nvPicPr>
          <p:cNvPr id="10" name="Picture 9" descr="A black text on a white background&#10;&#10;AI-generated content may be incorrect.">
            <a:extLst>
              <a:ext uri="{FF2B5EF4-FFF2-40B4-BE49-F238E27FC236}">
                <a16:creationId xmlns:a16="http://schemas.microsoft.com/office/drawing/2014/main" id="{B6D9809D-F65B-9B14-7061-C399E35A5E12}"/>
              </a:ext>
            </a:extLst>
          </p:cNvPr>
          <p:cNvPicPr>
            <a:picLocks noChangeAspect="1"/>
          </p:cNvPicPr>
          <p:nvPr/>
        </p:nvPicPr>
        <p:blipFill>
          <a:blip r:embed="rId4"/>
          <a:stretch>
            <a:fillRect/>
          </a:stretch>
        </p:blipFill>
        <p:spPr>
          <a:xfrm>
            <a:off x="10346801" y="6328114"/>
            <a:ext cx="1782234" cy="439562"/>
          </a:xfrm>
          <a:prstGeom prst="rect">
            <a:avLst/>
          </a:prstGeom>
          <a:ln>
            <a:noFill/>
          </a:ln>
        </p:spPr>
      </p:pic>
    </p:spTree>
    <p:extLst>
      <p:ext uri="{BB962C8B-B14F-4D97-AF65-F5344CB8AC3E}">
        <p14:creationId xmlns:p14="http://schemas.microsoft.com/office/powerpoint/2010/main" val="1930002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A11EE-2E38-61FB-E908-876481E08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76EF-C4EC-2668-790D-6B20372B5A65}"/>
              </a:ext>
            </a:extLst>
          </p:cNvPr>
          <p:cNvSpPr>
            <a:spLocks noGrp="1"/>
          </p:cNvSpPr>
          <p:nvPr>
            <p:ph type="title"/>
          </p:nvPr>
        </p:nvSpPr>
        <p:spPr/>
        <p:txBody>
          <a:bodyPr>
            <a:normAutofit/>
          </a:bodyPr>
          <a:lstStyle/>
          <a:p>
            <a:r>
              <a:rPr lang="en-US">
                <a:latin typeface="Aptos"/>
              </a:rPr>
              <a:t>High level architecture/flow</a:t>
            </a:r>
            <a:endParaRPr lang="en-US"/>
          </a:p>
        </p:txBody>
      </p:sp>
      <p:pic>
        <p:nvPicPr>
          <p:cNvPr id="9" name="Picture 8" descr="A diagram of a software project&#10;&#10;AI-generated content may be incorrect.">
            <a:extLst>
              <a:ext uri="{FF2B5EF4-FFF2-40B4-BE49-F238E27FC236}">
                <a16:creationId xmlns:a16="http://schemas.microsoft.com/office/drawing/2014/main" id="{23EE0D51-E1A7-FFF5-E320-ABD172085E94}"/>
              </a:ext>
            </a:extLst>
          </p:cNvPr>
          <p:cNvPicPr>
            <a:picLocks noChangeAspect="1"/>
          </p:cNvPicPr>
          <p:nvPr/>
        </p:nvPicPr>
        <p:blipFill>
          <a:blip r:embed="rId3"/>
          <a:stretch>
            <a:fillRect/>
          </a:stretch>
        </p:blipFill>
        <p:spPr>
          <a:xfrm>
            <a:off x="1416951" y="913551"/>
            <a:ext cx="9472684" cy="5746045"/>
          </a:xfrm>
          <a:prstGeom prst="rect">
            <a:avLst/>
          </a:prstGeom>
          <a:ln>
            <a:noFill/>
          </a:ln>
        </p:spPr>
      </p:pic>
      <p:pic>
        <p:nvPicPr>
          <p:cNvPr id="10" name="Picture 9" descr="A black text on a white background&#10;&#10;AI-generated content may be incorrect.">
            <a:extLst>
              <a:ext uri="{FF2B5EF4-FFF2-40B4-BE49-F238E27FC236}">
                <a16:creationId xmlns:a16="http://schemas.microsoft.com/office/drawing/2014/main" id="{6E027E10-2C98-136C-0A2E-1C8032466E04}"/>
              </a:ext>
            </a:extLst>
          </p:cNvPr>
          <p:cNvPicPr>
            <a:picLocks noChangeAspect="1"/>
          </p:cNvPicPr>
          <p:nvPr/>
        </p:nvPicPr>
        <p:blipFill>
          <a:blip r:embed="rId4"/>
          <a:stretch>
            <a:fillRect/>
          </a:stretch>
        </p:blipFill>
        <p:spPr>
          <a:xfrm>
            <a:off x="10346801" y="6328114"/>
            <a:ext cx="1782234" cy="439562"/>
          </a:xfrm>
          <a:prstGeom prst="rect">
            <a:avLst/>
          </a:prstGeom>
          <a:ln>
            <a:noFill/>
          </a:ln>
        </p:spPr>
      </p:pic>
      <p:sp>
        <p:nvSpPr>
          <p:cNvPr id="4" name="Oval 3">
            <a:extLst>
              <a:ext uri="{FF2B5EF4-FFF2-40B4-BE49-F238E27FC236}">
                <a16:creationId xmlns:a16="http://schemas.microsoft.com/office/drawing/2014/main" id="{E873A3B3-AFEE-D6D2-1DB7-F1A7B6FD8F54}"/>
              </a:ext>
            </a:extLst>
          </p:cNvPr>
          <p:cNvSpPr/>
          <p:nvPr/>
        </p:nvSpPr>
        <p:spPr>
          <a:xfrm>
            <a:off x="1166191" y="1039091"/>
            <a:ext cx="2193234" cy="2744403"/>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549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56AF6-566C-5C20-7849-7EB380B00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8DC7C-A243-6010-F604-D2094F45A0D7}"/>
              </a:ext>
            </a:extLst>
          </p:cNvPr>
          <p:cNvSpPr>
            <a:spLocks noGrp="1"/>
          </p:cNvSpPr>
          <p:nvPr>
            <p:ph type="title"/>
          </p:nvPr>
        </p:nvSpPr>
        <p:spPr/>
        <p:txBody>
          <a:bodyPr>
            <a:normAutofit/>
          </a:bodyPr>
          <a:lstStyle/>
          <a:p>
            <a:r>
              <a:rPr lang="en-US" dirty="0">
                <a:latin typeface="Aptos"/>
              </a:rPr>
              <a:t>High level architecture/flow</a:t>
            </a:r>
            <a:endParaRPr lang="en-US" dirty="0"/>
          </a:p>
        </p:txBody>
      </p:sp>
      <p:pic>
        <p:nvPicPr>
          <p:cNvPr id="9" name="Picture 8" descr="A diagram of a software project&#10;&#10;AI-generated content may be incorrect.">
            <a:extLst>
              <a:ext uri="{FF2B5EF4-FFF2-40B4-BE49-F238E27FC236}">
                <a16:creationId xmlns:a16="http://schemas.microsoft.com/office/drawing/2014/main" id="{E6E23965-ABB6-40ED-701C-51966500E2D7}"/>
              </a:ext>
            </a:extLst>
          </p:cNvPr>
          <p:cNvPicPr>
            <a:picLocks noChangeAspect="1"/>
          </p:cNvPicPr>
          <p:nvPr/>
        </p:nvPicPr>
        <p:blipFill>
          <a:blip r:embed="rId3"/>
          <a:stretch>
            <a:fillRect/>
          </a:stretch>
        </p:blipFill>
        <p:spPr>
          <a:xfrm>
            <a:off x="1416951" y="913551"/>
            <a:ext cx="9472684" cy="5746045"/>
          </a:xfrm>
          <a:prstGeom prst="rect">
            <a:avLst/>
          </a:prstGeom>
          <a:ln>
            <a:noFill/>
          </a:ln>
        </p:spPr>
      </p:pic>
      <p:pic>
        <p:nvPicPr>
          <p:cNvPr id="10" name="Picture 9" descr="A black text on a white background&#10;&#10;AI-generated content may be incorrect.">
            <a:extLst>
              <a:ext uri="{FF2B5EF4-FFF2-40B4-BE49-F238E27FC236}">
                <a16:creationId xmlns:a16="http://schemas.microsoft.com/office/drawing/2014/main" id="{38AC4076-E6E5-0A09-C774-A8AE79874F46}"/>
              </a:ext>
            </a:extLst>
          </p:cNvPr>
          <p:cNvPicPr>
            <a:picLocks noChangeAspect="1"/>
          </p:cNvPicPr>
          <p:nvPr/>
        </p:nvPicPr>
        <p:blipFill>
          <a:blip r:embed="rId4"/>
          <a:stretch>
            <a:fillRect/>
          </a:stretch>
        </p:blipFill>
        <p:spPr>
          <a:xfrm>
            <a:off x="10346801" y="6328114"/>
            <a:ext cx="1782234" cy="439562"/>
          </a:xfrm>
          <a:prstGeom prst="rect">
            <a:avLst/>
          </a:prstGeom>
          <a:ln>
            <a:noFill/>
          </a:ln>
        </p:spPr>
      </p:pic>
      <p:sp>
        <p:nvSpPr>
          <p:cNvPr id="4" name="Oval 3">
            <a:extLst>
              <a:ext uri="{FF2B5EF4-FFF2-40B4-BE49-F238E27FC236}">
                <a16:creationId xmlns:a16="http://schemas.microsoft.com/office/drawing/2014/main" id="{DCE50C2C-FF0B-7309-8CF9-B23B96099080}"/>
              </a:ext>
            </a:extLst>
          </p:cNvPr>
          <p:cNvSpPr/>
          <p:nvPr/>
        </p:nvSpPr>
        <p:spPr>
          <a:xfrm>
            <a:off x="3418609" y="1114851"/>
            <a:ext cx="3677929" cy="406012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31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88747-B209-7EAD-CC61-E5AFEF2C80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2AAE1-9C9B-BD45-DE51-38C050A5479F}"/>
              </a:ext>
            </a:extLst>
          </p:cNvPr>
          <p:cNvSpPr>
            <a:spLocks noGrp="1"/>
          </p:cNvSpPr>
          <p:nvPr>
            <p:ph type="title"/>
          </p:nvPr>
        </p:nvSpPr>
        <p:spPr/>
        <p:txBody>
          <a:bodyPr>
            <a:normAutofit/>
          </a:bodyPr>
          <a:lstStyle/>
          <a:p>
            <a:r>
              <a:rPr lang="en-US">
                <a:latin typeface="Aptos"/>
              </a:rPr>
              <a:t>High level architecture/flow</a:t>
            </a:r>
            <a:endParaRPr lang="en-US"/>
          </a:p>
        </p:txBody>
      </p:sp>
      <p:pic>
        <p:nvPicPr>
          <p:cNvPr id="9" name="Picture 8" descr="A diagram of a software project&#10;&#10;AI-generated content may be incorrect.">
            <a:extLst>
              <a:ext uri="{FF2B5EF4-FFF2-40B4-BE49-F238E27FC236}">
                <a16:creationId xmlns:a16="http://schemas.microsoft.com/office/drawing/2014/main" id="{C5F89A08-7D9B-5ABB-29D9-47B2591DAB17}"/>
              </a:ext>
            </a:extLst>
          </p:cNvPr>
          <p:cNvPicPr>
            <a:picLocks noChangeAspect="1"/>
          </p:cNvPicPr>
          <p:nvPr/>
        </p:nvPicPr>
        <p:blipFill>
          <a:blip r:embed="rId3"/>
          <a:stretch>
            <a:fillRect/>
          </a:stretch>
        </p:blipFill>
        <p:spPr>
          <a:xfrm>
            <a:off x="1416951" y="913551"/>
            <a:ext cx="9472684" cy="5746045"/>
          </a:xfrm>
          <a:prstGeom prst="rect">
            <a:avLst/>
          </a:prstGeom>
          <a:ln>
            <a:noFill/>
          </a:ln>
        </p:spPr>
      </p:pic>
      <p:pic>
        <p:nvPicPr>
          <p:cNvPr id="10" name="Picture 9" descr="A black text on a white background&#10;&#10;AI-generated content may be incorrect.">
            <a:extLst>
              <a:ext uri="{FF2B5EF4-FFF2-40B4-BE49-F238E27FC236}">
                <a16:creationId xmlns:a16="http://schemas.microsoft.com/office/drawing/2014/main" id="{DCDBEF9D-8905-ECD0-E118-EC241310B553}"/>
              </a:ext>
            </a:extLst>
          </p:cNvPr>
          <p:cNvPicPr>
            <a:picLocks noChangeAspect="1"/>
          </p:cNvPicPr>
          <p:nvPr/>
        </p:nvPicPr>
        <p:blipFill>
          <a:blip r:embed="rId4"/>
          <a:stretch>
            <a:fillRect/>
          </a:stretch>
        </p:blipFill>
        <p:spPr>
          <a:xfrm>
            <a:off x="10346801" y="6328114"/>
            <a:ext cx="1782234" cy="439562"/>
          </a:xfrm>
          <a:prstGeom prst="rect">
            <a:avLst/>
          </a:prstGeom>
          <a:ln>
            <a:noFill/>
          </a:ln>
        </p:spPr>
      </p:pic>
      <p:sp>
        <p:nvSpPr>
          <p:cNvPr id="4" name="Oval 3">
            <a:extLst>
              <a:ext uri="{FF2B5EF4-FFF2-40B4-BE49-F238E27FC236}">
                <a16:creationId xmlns:a16="http://schemas.microsoft.com/office/drawing/2014/main" id="{B80CF049-9C01-69D7-E2EC-090A8C942898}"/>
              </a:ext>
            </a:extLst>
          </p:cNvPr>
          <p:cNvSpPr/>
          <p:nvPr/>
        </p:nvSpPr>
        <p:spPr>
          <a:xfrm>
            <a:off x="7023651" y="510208"/>
            <a:ext cx="4697896" cy="5088833"/>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24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0F210-22D9-BDCA-C224-F9B968A78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B2139-A9DA-FF6E-EC54-1479B9A93877}"/>
              </a:ext>
            </a:extLst>
          </p:cNvPr>
          <p:cNvSpPr>
            <a:spLocks noGrp="1"/>
          </p:cNvSpPr>
          <p:nvPr>
            <p:ph type="title"/>
          </p:nvPr>
        </p:nvSpPr>
        <p:spPr/>
        <p:txBody>
          <a:bodyPr>
            <a:normAutofit/>
          </a:bodyPr>
          <a:lstStyle/>
          <a:p>
            <a:r>
              <a:rPr lang="en-US">
                <a:latin typeface="Aptos"/>
              </a:rPr>
              <a:t>High level architecture/flow</a:t>
            </a:r>
            <a:endParaRPr lang="en-US"/>
          </a:p>
        </p:txBody>
      </p:sp>
      <p:pic>
        <p:nvPicPr>
          <p:cNvPr id="9" name="Picture 8" descr="A diagram of a software project&#10;&#10;AI-generated content may be incorrect.">
            <a:extLst>
              <a:ext uri="{FF2B5EF4-FFF2-40B4-BE49-F238E27FC236}">
                <a16:creationId xmlns:a16="http://schemas.microsoft.com/office/drawing/2014/main" id="{547B898B-BF62-26B5-39D5-4F8378C7FA64}"/>
              </a:ext>
            </a:extLst>
          </p:cNvPr>
          <p:cNvPicPr>
            <a:picLocks noChangeAspect="1"/>
          </p:cNvPicPr>
          <p:nvPr/>
        </p:nvPicPr>
        <p:blipFill>
          <a:blip r:embed="rId3"/>
          <a:stretch>
            <a:fillRect/>
          </a:stretch>
        </p:blipFill>
        <p:spPr>
          <a:xfrm>
            <a:off x="1416951" y="913551"/>
            <a:ext cx="9472684" cy="5746045"/>
          </a:xfrm>
          <a:prstGeom prst="rect">
            <a:avLst/>
          </a:prstGeom>
          <a:ln>
            <a:noFill/>
          </a:ln>
        </p:spPr>
      </p:pic>
      <p:pic>
        <p:nvPicPr>
          <p:cNvPr id="10" name="Picture 9" descr="A black text on a white background&#10;&#10;AI-generated content may be incorrect.">
            <a:extLst>
              <a:ext uri="{FF2B5EF4-FFF2-40B4-BE49-F238E27FC236}">
                <a16:creationId xmlns:a16="http://schemas.microsoft.com/office/drawing/2014/main" id="{584C7F5A-913C-B2A0-FC80-F4E2E42CB1E2}"/>
              </a:ext>
            </a:extLst>
          </p:cNvPr>
          <p:cNvPicPr>
            <a:picLocks noChangeAspect="1"/>
          </p:cNvPicPr>
          <p:nvPr/>
        </p:nvPicPr>
        <p:blipFill>
          <a:blip r:embed="rId4"/>
          <a:stretch>
            <a:fillRect/>
          </a:stretch>
        </p:blipFill>
        <p:spPr>
          <a:xfrm>
            <a:off x="10346801" y="6328114"/>
            <a:ext cx="1782234" cy="439562"/>
          </a:xfrm>
          <a:prstGeom prst="rect">
            <a:avLst/>
          </a:prstGeom>
          <a:ln>
            <a:noFill/>
          </a:ln>
        </p:spPr>
      </p:pic>
      <p:sp>
        <p:nvSpPr>
          <p:cNvPr id="4" name="Oval 3">
            <a:extLst>
              <a:ext uri="{FF2B5EF4-FFF2-40B4-BE49-F238E27FC236}">
                <a16:creationId xmlns:a16="http://schemas.microsoft.com/office/drawing/2014/main" id="{AEC3A436-A3A0-5779-C7C7-21B570347FA6}"/>
              </a:ext>
            </a:extLst>
          </p:cNvPr>
          <p:cNvSpPr/>
          <p:nvPr/>
        </p:nvSpPr>
        <p:spPr>
          <a:xfrm>
            <a:off x="854765" y="5320747"/>
            <a:ext cx="10031896" cy="145111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01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9FC0-F503-0618-C812-21F5F29C84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DACBEF-D061-2EC3-1341-4C058B555CCB}"/>
              </a:ext>
            </a:extLst>
          </p:cNvPr>
          <p:cNvSpPr>
            <a:spLocks noGrp="1"/>
          </p:cNvSpPr>
          <p:nvPr>
            <p:ph type="title"/>
          </p:nvPr>
        </p:nvSpPr>
        <p:spPr>
          <a:xfrm>
            <a:off x="318794" y="345410"/>
            <a:ext cx="11562349" cy="769441"/>
          </a:xfrm>
        </p:spPr>
        <p:txBody>
          <a:bodyPr>
            <a:normAutofit/>
          </a:bodyPr>
          <a:lstStyle/>
          <a:p>
            <a:r>
              <a:rPr lang="en-US">
                <a:latin typeface="Aptos"/>
              </a:rPr>
              <a:t>Two-Pronged Approach</a:t>
            </a:r>
            <a:endParaRPr lang="en-US"/>
          </a:p>
        </p:txBody>
      </p:sp>
      <p:sp>
        <p:nvSpPr>
          <p:cNvPr id="8" name="TextBox 7">
            <a:extLst>
              <a:ext uri="{FF2B5EF4-FFF2-40B4-BE49-F238E27FC236}">
                <a16:creationId xmlns:a16="http://schemas.microsoft.com/office/drawing/2014/main" id="{2B4C109E-035F-C847-D65D-756EA22E7A85}"/>
              </a:ext>
            </a:extLst>
          </p:cNvPr>
          <p:cNvSpPr txBox="1"/>
          <p:nvPr/>
        </p:nvSpPr>
        <p:spPr>
          <a:xfrm>
            <a:off x="495002" y="1271910"/>
            <a:ext cx="5099351" cy="5601533"/>
          </a:xfrm>
          <a:prstGeom prst="rect">
            <a:avLst/>
          </a:prstGeom>
          <a:noFill/>
        </p:spPr>
        <p:txBody>
          <a:bodyPr wrap="square" lIns="91440" tIns="45720" rIns="91440" bIns="45720" anchor="t">
            <a:spAutoFit/>
          </a:bodyPr>
          <a:lstStyle/>
          <a:p>
            <a:pPr fontAlgn="base">
              <a:spcAft>
                <a:spcPts val="800"/>
              </a:spcAft>
            </a:pPr>
            <a:r>
              <a:rPr lang="en-CA" sz="2000">
                <a:solidFill>
                  <a:srgbClr val="FF0000"/>
                </a:solidFill>
                <a:latin typeface="Aptos"/>
                <a:cs typeface="Calibri"/>
              </a:rPr>
              <a:t>Five-man manual implementation</a:t>
            </a:r>
            <a:endParaRPr lang="en-CA" sz="2000" b="0" i="0" u="none" strike="noStrike">
              <a:solidFill>
                <a:srgbClr val="FF0000"/>
              </a:solidFill>
              <a:effectLst/>
              <a:latin typeface="Aptos" panose="020B0004020202020204" pitchFamily="34" charset="0"/>
              <a:cs typeface="Calibri" panose="020F0502020204030204" pitchFamily="34" charset="0"/>
            </a:endParaRPr>
          </a:p>
          <a:p>
            <a:pPr marL="225425" indent="-225425">
              <a:lnSpc>
                <a:spcPct val="150000"/>
              </a:lnSpc>
              <a:buFont typeface="Arial" panose="020B0604020202020204" pitchFamily="34" charset="0"/>
              <a:buChar char="•"/>
            </a:pPr>
            <a:r>
              <a:rPr lang="en-CA" sz="2000">
                <a:latin typeface="Aptos"/>
                <a:cs typeface="Calibri"/>
              </a:rPr>
              <a:t>Divide modular components between developers</a:t>
            </a:r>
          </a:p>
          <a:p>
            <a:pPr marL="225425" indent="-225425">
              <a:lnSpc>
                <a:spcPct val="150000"/>
              </a:lnSpc>
              <a:buFont typeface="Arial" panose="020B0604020202020204" pitchFamily="34" charset="0"/>
              <a:buChar char="•"/>
            </a:pPr>
            <a:r>
              <a:rPr lang="en-CA" sz="2000">
                <a:latin typeface="Aptos"/>
                <a:cs typeface="Calibri"/>
              </a:rPr>
              <a:t>Multi-branch + PR development flow</a:t>
            </a:r>
            <a:br>
              <a:rPr lang="en-CA" sz="2000">
                <a:latin typeface="Aptos"/>
                <a:cs typeface="Calibri"/>
              </a:rPr>
            </a:br>
            <a:endParaRPr lang="en-CA" sz="2000">
              <a:latin typeface="Aptos"/>
              <a:cs typeface="Calibri"/>
            </a:endParaRPr>
          </a:p>
          <a:p>
            <a:pPr marL="225425" indent="-225425">
              <a:lnSpc>
                <a:spcPct val="150000"/>
              </a:lnSpc>
              <a:buFont typeface="Arial" panose="020B0604020202020204" pitchFamily="34" charset="0"/>
              <a:buChar char="•"/>
            </a:pPr>
            <a:r>
              <a:rPr lang="en-CA" sz="2000">
                <a:solidFill>
                  <a:srgbClr val="000000"/>
                </a:solidFill>
                <a:latin typeface="Aptos"/>
                <a:cs typeface="Calibri"/>
              </a:rPr>
              <a:t>Multiple team sync ups necessary</a:t>
            </a:r>
            <a:endParaRPr lang="en-CA" sz="2000">
              <a:solidFill>
                <a:srgbClr val="000000"/>
              </a:solidFill>
              <a:latin typeface="Aptos" panose="020B0004020202020204" pitchFamily="34" charset="0"/>
              <a:cs typeface="Calibri" panose="020F0502020204030204" pitchFamily="34" charset="0"/>
            </a:endParaRPr>
          </a:p>
          <a:p>
            <a:pPr marL="225425" indent="-225425">
              <a:lnSpc>
                <a:spcPct val="150000"/>
              </a:lnSpc>
              <a:buFont typeface="Arial" panose="020B0604020202020204" pitchFamily="34" charset="0"/>
              <a:buChar char="•"/>
            </a:pPr>
            <a:r>
              <a:rPr lang="en-CA" sz="2000">
                <a:solidFill>
                  <a:srgbClr val="000000"/>
                </a:solidFill>
                <a:latin typeface="Aptos"/>
                <a:cs typeface="Calibri"/>
              </a:rPr>
              <a:t>Difficult to test</a:t>
            </a:r>
          </a:p>
          <a:p>
            <a:pPr marL="225425" indent="-225425">
              <a:lnSpc>
                <a:spcPct val="150000"/>
              </a:lnSpc>
              <a:buFont typeface="Arial" panose="020B0604020202020204" pitchFamily="34" charset="0"/>
              <a:buChar char="•"/>
            </a:pPr>
            <a:r>
              <a:rPr lang="en-CA" sz="2000">
                <a:solidFill>
                  <a:srgbClr val="000000"/>
                </a:solidFill>
                <a:latin typeface="Aptos"/>
                <a:cs typeface="Calibri"/>
              </a:rPr>
              <a:t>Difficult to integrate</a:t>
            </a:r>
            <a:br>
              <a:rPr lang="en-CA" sz="2000">
                <a:solidFill>
                  <a:srgbClr val="000000"/>
                </a:solidFill>
                <a:latin typeface="Aptos"/>
                <a:cs typeface="Calibri"/>
              </a:rPr>
            </a:br>
            <a:endParaRPr lang="en-CA" sz="2000">
              <a:solidFill>
                <a:srgbClr val="000000"/>
              </a:solidFill>
              <a:latin typeface="Aptos" panose="020B0004020202020204" pitchFamily="34" charset="0"/>
              <a:cs typeface="Calibri" panose="020F0502020204030204" pitchFamily="34" charset="0"/>
            </a:endParaRPr>
          </a:p>
          <a:p>
            <a:pPr marL="225425" indent="-225425">
              <a:lnSpc>
                <a:spcPct val="150000"/>
              </a:lnSpc>
              <a:buFont typeface="Arial" panose="020B0604020202020204" pitchFamily="34" charset="0"/>
              <a:buChar char="•"/>
            </a:pPr>
            <a:r>
              <a:rPr lang="en-CA" sz="2000">
                <a:solidFill>
                  <a:srgbClr val="000000"/>
                </a:solidFill>
                <a:latin typeface="Aptos"/>
                <a:cs typeface="Calibri"/>
              </a:rPr>
              <a:t>More control over the logic</a:t>
            </a:r>
            <a:endParaRPr lang="en-CA" sz="2000">
              <a:solidFill>
                <a:srgbClr val="000000"/>
              </a:solidFill>
              <a:latin typeface="Aptos" panose="020B0004020202020204" pitchFamily="34" charset="0"/>
              <a:cs typeface="Calibri" panose="020F0502020204030204" pitchFamily="34" charset="0"/>
            </a:endParaRPr>
          </a:p>
          <a:p>
            <a:pPr marL="225425" indent="-225425">
              <a:spcAft>
                <a:spcPts val="800"/>
              </a:spcAft>
              <a:buFont typeface="Arial" panose="020B0604020202020204" pitchFamily="34" charset="0"/>
              <a:buChar char="•"/>
            </a:pPr>
            <a:endParaRPr lang="en-CA" sz="1600">
              <a:solidFill>
                <a:srgbClr val="000000"/>
              </a:solidFill>
              <a:latin typeface="Aptos" panose="020B0004020202020204" pitchFamily="34" charset="0"/>
              <a:cs typeface="Calibri" panose="020F0502020204030204" pitchFamily="34" charset="0"/>
            </a:endParaRPr>
          </a:p>
          <a:p>
            <a:pPr marL="225425" indent="-225425">
              <a:spcAft>
                <a:spcPts val="800"/>
              </a:spcAft>
              <a:buFont typeface="Arial" panose="020B0604020202020204" pitchFamily="34" charset="0"/>
              <a:buChar char="•"/>
            </a:pPr>
            <a:endParaRPr lang="en-CA" sz="1600">
              <a:solidFill>
                <a:srgbClr val="000000"/>
              </a:solidFill>
              <a:latin typeface="Aptos" panose="020B0004020202020204" pitchFamily="34" charset="0"/>
              <a:cs typeface="Calibri" panose="020F0502020204030204" pitchFamily="34" charset="0"/>
            </a:endParaRPr>
          </a:p>
          <a:p>
            <a:pPr marL="225425" indent="-225425" fontAlgn="base">
              <a:spcAft>
                <a:spcPts val="800"/>
              </a:spcAft>
              <a:buFont typeface="Arial" panose="020B0604020202020204" pitchFamily="34" charset="0"/>
              <a:buChar char="•"/>
            </a:pPr>
            <a:endParaRPr lang="en-CA" sz="1600">
              <a:solidFill>
                <a:schemeClr val="bg1"/>
              </a:solidFill>
              <a:latin typeface="Aptos" panose="020B000402020202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C86E9C-3C13-CAF3-B0B6-47EC953039BE}"/>
              </a:ext>
            </a:extLst>
          </p:cNvPr>
          <p:cNvSpPr txBox="1"/>
          <p:nvPr/>
        </p:nvSpPr>
        <p:spPr>
          <a:xfrm>
            <a:off x="6647637" y="1271910"/>
            <a:ext cx="4970635" cy="4903907"/>
          </a:xfrm>
          <a:prstGeom prst="rect">
            <a:avLst/>
          </a:prstGeom>
          <a:noFill/>
        </p:spPr>
        <p:txBody>
          <a:bodyPr wrap="square" lIns="91440" tIns="45720" rIns="91440" bIns="45720" anchor="t">
            <a:spAutoFit/>
          </a:bodyPr>
          <a:lstStyle/>
          <a:p>
            <a:pPr fontAlgn="base">
              <a:spcAft>
                <a:spcPts val="800"/>
              </a:spcAft>
            </a:pPr>
            <a:r>
              <a:rPr lang="en-CA" sz="2000">
                <a:solidFill>
                  <a:srgbClr val="FF0000"/>
                </a:solidFill>
                <a:latin typeface="Aptos"/>
                <a:cs typeface="Calibri"/>
              </a:rPr>
              <a:t>One-man vibe-coded implementation</a:t>
            </a:r>
            <a:endParaRPr lang="en-CA" sz="2000" b="0" i="0" u="none" strike="noStrike">
              <a:solidFill>
                <a:srgbClr val="FF0000"/>
              </a:solidFill>
              <a:effectLst/>
              <a:latin typeface="Aptos" panose="020B0004020202020204" pitchFamily="34" charset="0"/>
              <a:cs typeface="Calibri" panose="020F0502020204030204" pitchFamily="34" charset="0"/>
            </a:endParaRPr>
          </a:p>
          <a:p>
            <a:pPr marL="225425" indent="-225425" fontAlgn="base">
              <a:lnSpc>
                <a:spcPct val="150000"/>
              </a:lnSpc>
              <a:buFont typeface="Arial,Sans-Serif" panose="020B0604020202020204" pitchFamily="34" charset="0"/>
              <a:buChar char="•"/>
            </a:pPr>
            <a:r>
              <a:rPr lang="en-CA" sz="2000">
                <a:latin typeface="Aptos"/>
                <a:cs typeface="Calibri"/>
              </a:rPr>
              <a:t>Everything is made in a single prompt</a:t>
            </a:r>
            <a:br>
              <a:rPr lang="en-CA" sz="2000">
                <a:latin typeface="Aptos"/>
                <a:cs typeface="Calibri"/>
              </a:rPr>
            </a:br>
            <a:endParaRPr lang="en-CA" sz="2000">
              <a:latin typeface="Aptos"/>
              <a:cs typeface="Calibri"/>
            </a:endParaRPr>
          </a:p>
          <a:p>
            <a:pPr marL="225425" indent="-225425">
              <a:lnSpc>
                <a:spcPct val="150000"/>
              </a:lnSpc>
              <a:buFont typeface="Arial,Sans-Serif" panose="020B0604020202020204" pitchFamily="34" charset="0"/>
              <a:buChar char="•"/>
            </a:pPr>
            <a:r>
              <a:rPr lang="en-CA" sz="2000">
                <a:solidFill>
                  <a:srgbClr val="000000"/>
                </a:solidFill>
                <a:latin typeface="Aptos"/>
                <a:cs typeface="Calibri"/>
              </a:rPr>
              <a:t>Continual prompt engineering development flow</a:t>
            </a:r>
            <a:endParaRPr lang="en-CA" sz="2000">
              <a:solidFill>
                <a:srgbClr val="000000"/>
              </a:solidFill>
              <a:latin typeface="Aptos" panose="020B0004020202020204" pitchFamily="34" charset="0"/>
              <a:cs typeface="Calibri" panose="020F0502020204030204" pitchFamily="34" charset="0"/>
            </a:endParaRPr>
          </a:p>
          <a:p>
            <a:pPr marL="225425" indent="-225425">
              <a:lnSpc>
                <a:spcPct val="150000"/>
              </a:lnSpc>
              <a:buFont typeface="Arial,Sans-Serif" panose="020B0604020202020204" pitchFamily="34" charset="0"/>
              <a:buChar char="•"/>
            </a:pPr>
            <a:r>
              <a:rPr lang="en-CA" sz="2000">
                <a:solidFill>
                  <a:srgbClr val="000000"/>
                </a:solidFill>
                <a:latin typeface="Aptos"/>
                <a:cs typeface="Calibri"/>
              </a:rPr>
              <a:t>A lot of up-front details necessary</a:t>
            </a:r>
            <a:endParaRPr lang="en-CA" sz="2000">
              <a:solidFill>
                <a:srgbClr val="000000"/>
              </a:solidFill>
              <a:latin typeface="Aptos" panose="020B0004020202020204" pitchFamily="34" charset="0"/>
              <a:cs typeface="Calibri" panose="020F0502020204030204" pitchFamily="34" charset="0"/>
            </a:endParaRPr>
          </a:p>
          <a:p>
            <a:pPr marL="225425" indent="-225425">
              <a:lnSpc>
                <a:spcPct val="150000"/>
              </a:lnSpc>
              <a:buFont typeface="Arial,Sans-Serif" panose="020B0604020202020204" pitchFamily="34" charset="0"/>
              <a:buChar char="•"/>
            </a:pPr>
            <a:r>
              <a:rPr lang="en-CA" sz="2000">
                <a:solidFill>
                  <a:srgbClr val="000000"/>
                </a:solidFill>
                <a:latin typeface="Aptos"/>
                <a:cs typeface="Calibri"/>
              </a:rPr>
              <a:t>Instantly testable</a:t>
            </a:r>
            <a:endParaRPr lang="en-CA" sz="2000">
              <a:solidFill>
                <a:srgbClr val="000000"/>
              </a:solidFill>
              <a:latin typeface="Aptos" panose="020B0004020202020204" pitchFamily="34" charset="0"/>
              <a:cs typeface="Calibri" panose="020F0502020204030204" pitchFamily="34" charset="0"/>
            </a:endParaRPr>
          </a:p>
          <a:p>
            <a:pPr marL="225425" indent="-225425">
              <a:lnSpc>
                <a:spcPct val="150000"/>
              </a:lnSpc>
              <a:buFont typeface="Arial,Sans-Serif" panose="020B0604020202020204" pitchFamily="34" charset="0"/>
              <a:buChar char="•"/>
            </a:pPr>
            <a:r>
              <a:rPr lang="en-CA" sz="2000">
                <a:solidFill>
                  <a:srgbClr val="000000"/>
                </a:solidFill>
                <a:latin typeface="Aptos"/>
                <a:cs typeface="Calibri"/>
              </a:rPr>
              <a:t>No need for integration, all made in one go</a:t>
            </a:r>
            <a:endParaRPr lang="en-CA" sz="2000">
              <a:solidFill>
                <a:srgbClr val="000000"/>
              </a:solidFill>
              <a:latin typeface="Aptos" panose="020B0004020202020204" pitchFamily="34" charset="0"/>
              <a:cs typeface="Calibri" panose="020F0502020204030204" pitchFamily="34" charset="0"/>
            </a:endParaRPr>
          </a:p>
          <a:p>
            <a:pPr marL="225425" indent="-225425">
              <a:lnSpc>
                <a:spcPct val="150000"/>
              </a:lnSpc>
              <a:buFont typeface="Arial,Sans-Serif" panose="020B0604020202020204" pitchFamily="34" charset="0"/>
              <a:buChar char="•"/>
            </a:pPr>
            <a:r>
              <a:rPr lang="en-CA" sz="2000">
                <a:solidFill>
                  <a:srgbClr val="000000"/>
                </a:solidFill>
                <a:latin typeface="Aptos"/>
                <a:cs typeface="Calibri"/>
              </a:rPr>
              <a:t>Less control over the logic</a:t>
            </a:r>
            <a:endParaRPr lang="en-CA" sz="2000">
              <a:solidFill>
                <a:srgbClr val="000000"/>
              </a:solidFill>
              <a:latin typeface="Aptos" panose="020B0004020202020204" pitchFamily="34" charset="0"/>
              <a:cs typeface="Calibri" panose="020F0502020204030204" pitchFamily="34" charset="0"/>
            </a:endParaRPr>
          </a:p>
          <a:p>
            <a:pPr marL="225425" indent="-225425" fontAlgn="base">
              <a:spcAft>
                <a:spcPts val="800"/>
              </a:spcAft>
              <a:buFont typeface="Arial" panose="020B0604020202020204" pitchFamily="34" charset="0"/>
              <a:buChar char="•"/>
            </a:pPr>
            <a:endParaRPr lang="en-CA" sz="1600">
              <a:solidFill>
                <a:schemeClr val="bg1"/>
              </a:solidFill>
              <a:latin typeface="Aptos" panose="020B000402020202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29C42B4D-D8B5-8E3B-7F30-A5C96CCA9285}"/>
              </a:ext>
            </a:extLst>
          </p:cNvPr>
          <p:cNvCxnSpPr/>
          <p:nvPr/>
        </p:nvCxnSpPr>
        <p:spPr>
          <a:xfrm flipH="1">
            <a:off x="6047264" y="1284530"/>
            <a:ext cx="2901" cy="5328502"/>
          </a:xfrm>
          <a:prstGeom prst="straightConnector1">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694934"/>
      </p:ext>
    </p:extLst>
  </p:cSld>
  <p:clrMapOvr>
    <a:masterClrMapping/>
  </p:clrMapOvr>
</p:sld>
</file>

<file path=ppt/theme/theme1.xml><?xml version="1.0" encoding="utf-8"?>
<a:theme xmlns:a="http://schemas.openxmlformats.org/drawingml/2006/main" name="TrendMicro-LightTheme">
  <a:themeElements>
    <a:clrScheme name="Trend">
      <a:dk1>
        <a:srgbClr val="000000"/>
      </a:dk1>
      <a:lt1>
        <a:srgbClr val="FFFFFF"/>
      </a:lt1>
      <a:dk2>
        <a:srgbClr val="6E0000"/>
      </a:dk2>
      <a:lt2>
        <a:srgbClr val="E7E6E6"/>
      </a:lt2>
      <a:accent1>
        <a:srgbClr val="D71920"/>
      </a:accent1>
      <a:accent2>
        <a:srgbClr val="6F0000"/>
      </a:accent2>
      <a:accent3>
        <a:srgbClr val="DE543B"/>
      </a:accent3>
      <a:accent4>
        <a:srgbClr val="EDA389"/>
      </a:accent4>
      <a:accent5>
        <a:srgbClr val="57585B"/>
      </a:accent5>
      <a:accent6>
        <a:srgbClr val="808285"/>
      </a:accent6>
      <a:hlink>
        <a:srgbClr val="BCBEC0"/>
      </a:hlink>
      <a:folHlink>
        <a:srgbClr val="E6E7E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dirty="0" err="1" smtClean="0">
            <a:latin typeface="Aptos" panose="020B0004020202020204" pitchFamily="34" charset="0"/>
          </a:defRPr>
        </a:defPPr>
      </a:lstStyle>
    </a:txDef>
  </a:objectDefaults>
  <a:extraClrSchemeLst/>
  <a:extLst>
    <a:ext uri="{05A4C25C-085E-4340-85A3-A5531E510DB2}">
      <thm15:themeFamily xmlns:thm15="http://schemas.microsoft.com/office/thememl/2012/main" name="TrendMicro-DarkTheme" id="{B38BC71E-B7EE-AC4F-9437-202E40C4E63C}" vid="{3B2D3600-1ED5-F241-9116-2A84217FD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A1A18B5FA9AD4994E98BA1DE116271" ma:contentTypeVersion="67" ma:contentTypeDescription="Create a new document." ma:contentTypeScope="" ma:versionID="e2e385f4b9878eaea2cc24e150473e72">
  <xsd:schema xmlns:xsd="http://www.w3.org/2001/XMLSchema" xmlns:xs="http://www.w3.org/2001/XMLSchema" xmlns:p="http://schemas.microsoft.com/office/2006/metadata/properties" xmlns:ns1="http://schemas.microsoft.com/sharepoint/v3" xmlns:ns2="f0ecfa0d-4c51-4931-895b-265734bdcb09" xmlns:ns3="d58a5763-60ce-4e0a-94ed-a57bcfb31f8d" xmlns:ns4="http://schemas.microsoft.com/sharepoint/v3/fields" targetNamespace="http://schemas.microsoft.com/office/2006/metadata/properties" ma:root="true" ma:fieldsID="db1351e38750f93fe397cc11445c74b9" ns1:_="" ns2:_="" ns3:_="" ns4:_="">
    <xsd:import namespace="http://schemas.microsoft.com/sharepoint/v3"/>
    <xsd:import namespace="f0ecfa0d-4c51-4931-895b-265734bdcb09"/>
    <xsd:import namespace="d58a5763-60ce-4e0a-94ed-a57bcfb31f8d"/>
    <xsd:import namespace="http://schemas.microsoft.com/sharepoint/v3/fields"/>
    <xsd:element name="properties">
      <xsd:complexType>
        <xsd:sequence>
          <xsd:element name="documentManagement">
            <xsd:complexType>
              <xsd:all>
                <xsd:element ref="ns1:_ExtendedDescription" minOccurs="0"/>
                <xsd:element ref="ns2:ContentAuthors" minOccurs="0"/>
                <xsd:element ref="ns2:Visibility" minOccurs="0"/>
                <xsd:element ref="ns2:ItemType" minOccurs="0"/>
                <xsd:element ref="ns2:Solution" minOccurs="0"/>
                <xsd:element ref="ns2:Product" minOccurs="0"/>
                <xsd:element ref="ns1:Language" minOccurs="0"/>
                <xsd:element ref="ns2:Industry" minOccurs="0"/>
                <xsd:element ref="ns2:Publishedby" minOccurs="0"/>
                <xsd:element ref="ns2:PublishedDate1" minOccurs="0"/>
                <xsd:element ref="ns2:Content_x0020_Status" minOccurs="0"/>
                <xsd:element ref="ns2:Last_x0020_Refreshed_x0020_Date" minOccurs="0"/>
                <xsd:element ref="ns2:SFDCID" minOccurs="0"/>
                <xsd:element ref="ns2:Region" minOccurs="0"/>
                <xsd:element ref="ns2:Tags" minOccurs="0"/>
                <xsd:element ref="ns2:Category1" minOccurs="0"/>
                <xsd:element ref="ns2:Partner_x0020_Category" minOccurs="0"/>
                <xsd:element ref="ns4:V4HolidayDate" minOccurs="0"/>
                <xsd:element ref="ns1:RatingCount" minOccurs="0"/>
                <xsd:element ref="ns1:RatedBy" minOccurs="0"/>
                <xsd:element ref="ns1:Ratings" minOccurs="0"/>
                <xsd:element ref="ns1:LikesCount" minOccurs="0"/>
                <xsd:element ref="ns3:MediaServiceDateTaken" minOccurs="0"/>
                <xsd:element ref="ns3:MediaServiceGenerationTime" minOccurs="0"/>
                <xsd:element ref="ns3:MediaServiceEventHashCode" minOccurs="0"/>
                <xsd:element ref="ns3:MediaLengthInSeconds" minOccurs="0"/>
                <xsd:element ref="ns3:MediaServiceSearchProperties" minOccurs="0"/>
                <xsd:element ref="ns3:MediaServiceObjectDetectorVersions" minOccurs="0"/>
                <xsd:element ref="ns3:lcf76f155ced4ddcb4097134ff3c332f" minOccurs="0"/>
                <xsd:element ref="ns2:TaxCatchAll" minOccurs="0"/>
                <xsd:element ref="ns3:MediaServiceOCR" minOccurs="0"/>
                <xsd:element ref="ns3:MediaServiceMetadata" minOccurs="0"/>
                <xsd:element ref="ns3:MediaServiceFastMetadata" minOccurs="0"/>
                <xsd:element ref="ns1:AverageRating" minOccurs="0"/>
                <xsd:element ref="ns3:MediaServiceBillingMetadata" minOccurs="0"/>
                <xsd:element ref="ns2:To_x0020_Be_x0020_Archiv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ExtendedDescription" ma:index="2" nillable="true" ma:displayName="Description" ma:format="Dropdown" ma:internalName="_ExtendedDescription" ma:readOnly="false">
      <xsd:simpleType>
        <xsd:restriction base="dms:Note"/>
      </xsd:simpleType>
    </xsd:element>
    <xsd:element name="Language" ma:index="8" nillable="true" ma:displayName="Language" ma:default="English" ma:internalName="Language" ma:readOnly="false">
      <xsd:simpleType>
        <xsd:union memberTypes="dms:Text">
          <xsd:simpleType>
            <xsd:restriction base="dms:Choice">
              <xsd:enumeration value="Arabic (Saudi Arabia)"/>
              <xsd:enumeration value="Bulgarian (Bulgaria)"/>
              <xsd:enumeration value="Chinese (Hong Kong S.A.R.)"/>
              <xsd:enumeration value="Chinese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union>
      </xsd:simpleType>
    </xsd:element>
    <xsd:element name="RatingCount" ma:index="22" nillable="true" ma:displayName="Number of Ratings" ma:decimals="0" ma:description="Number of ratings submitted" ma:hidden="true" ma:internalName="RatingCount" ma:readOnly="false">
      <xsd:simpleType>
        <xsd:restriction base="dms:Number"/>
      </xsd:simpleType>
    </xsd:element>
    <xsd:element name="RatedBy" ma:index="23" nillable="true" ma:displayName="Rated By" ma:description="Users rated the item." ma:hidden="true" ma:list="UserInfo" ma:internalName="RatedBy" ma:readOnly="fals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4" nillable="true" ma:displayName="User ratings" ma:description="User ratings for the item" ma:hidden="true" ma:internalName="Ratings" ma:readOnly="false">
      <xsd:simpleType>
        <xsd:restriction base="dms:Note"/>
      </xsd:simpleType>
    </xsd:element>
    <xsd:element name="LikesCount" ma:index="25" nillable="true" ma:displayName="Number of Likes" ma:hidden="true" ma:internalName="LikesCount" ma:readOnly="false">
      <xsd:simpleType>
        <xsd:restriction base="dms:Unknown"/>
      </xsd:simpleType>
    </xsd:element>
    <xsd:element name="AverageRating" ma:index="43" nillable="true" ma:displayName="Rating (0-5)" ma:decimals="2" ma:description="Average value of all the ratings that have been submitted" ma:hidden="true" ma:internalName="AverageRating" ma:readOnly="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f0ecfa0d-4c51-4931-895b-265734bdcb09" elementFormDefault="qualified">
    <xsd:import namespace="http://schemas.microsoft.com/office/2006/documentManagement/types"/>
    <xsd:import namespace="http://schemas.microsoft.com/office/infopath/2007/PartnerControls"/>
    <xsd:element name="ContentAuthors" ma:index="3" nillable="true" ma:displayName="Content Author" ma:list="UserInfo" ma:SearchPeopleOnly="false" ma:SharePointGroup="0" ma:internalName="ContentAuthors"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Visibility" ma:index="4" nillable="true" ma:displayName="Visibility" ma:default="Internal only" ma:description="Document Visibility Control" ma:format="RadioButtons" ma:internalName="Visibility" ma:readOnly="false">
      <xsd:simpleType>
        <xsd:restriction base="dms:Choice">
          <xsd:enumeration value="Internal only"/>
          <xsd:enumeration value="Internal+Channel"/>
          <xsd:enumeration value="Customer Facing"/>
        </xsd:restriction>
      </xsd:simpleType>
    </xsd:element>
    <xsd:element name="ItemType" ma:index="5" nillable="true" ma:displayName="Item Type" ma:internalName="ItemType" ma:readOnly="false">
      <xsd:complexType>
        <xsd:complexContent>
          <xsd:extension base="dms:MultiChoice">
            <xsd:sequence>
              <xsd:element name="Value" maxOccurs="unbounded" minOccurs="0" nillable="true">
                <xsd:simpleType>
                  <xsd:restriction base="dms:Choice">
                    <xsd:enumeration value="Analysis by Third-Party"/>
                    <xsd:enumeration value="Battlecard"/>
                    <xsd:enumeration value="Datasheet"/>
                    <xsd:enumeration value="FAQs"/>
                    <xsd:enumeration value="Presentation"/>
                    <xsd:enumeration value="Pricing"/>
                    <xsd:enumeration value="Resources"/>
                    <xsd:enumeration value="Ring the Bell"/>
                    <xsd:enumeration value="Seller Cheat Sheet"/>
                    <xsd:enumeration value="Solution Brief / Product Specification"/>
                    <xsd:enumeration value="Success Story"/>
                    <xsd:enumeration value="Templates (emails, applications, webpages, graphics)"/>
                    <xsd:enumeration value="Use Case"/>
                    <xsd:enumeration value="Whitepaper"/>
                  </xsd:restriction>
                </xsd:simpleType>
              </xsd:element>
            </xsd:sequence>
          </xsd:extension>
        </xsd:complexContent>
      </xsd:complexType>
    </xsd:element>
    <xsd:element name="Solution" ma:index="6" nillable="true" ma:displayName="Solution" ma:format="Dropdown" ma:internalName="Solution">
      <xsd:simpleType>
        <xsd:restriction base="dms:Choice">
          <xsd:enumeration value="AI Security"/>
          <xsd:enumeration value="ASRM"/>
          <xsd:enumeration value="AWS"/>
          <xsd:enumeration value="Cloud Security"/>
          <xsd:enumeration value="Compliance"/>
          <xsd:enumeration value="Corporate"/>
          <xsd:enumeration value="CREM"/>
          <xsd:enumeration value="Email Security"/>
          <xsd:enumeration value="Endpoint Security"/>
          <xsd:enumeration value="Identity Security"/>
          <xsd:enumeration value="Industry Insights"/>
          <xsd:enumeration value="Integration Partners"/>
          <xsd:enumeration value="OT Security"/>
          <xsd:enumeration value="Platform - Trend Vision One"/>
          <xsd:enumeration value="SecOps"/>
          <xsd:enumeration value="Services"/>
          <xsd:enumeration value="SMB/MSP"/>
          <xsd:enumeration value="Threat Intelligence"/>
          <xsd:enumeration value="Threat Research"/>
        </xsd:restriction>
      </xsd:simpleType>
    </xsd:element>
    <xsd:element name="Product" ma:index="7" nillable="true" ma:displayName="Product" ma:internalName="Product">
      <xsd:complexType>
        <xsd:complexContent>
          <xsd:extension base="dms:MultiChoice">
            <xsd:sequence>
              <xsd:element name="Value" maxOccurs="unbounded" minOccurs="0" nillable="true">
                <xsd:simpleType>
                  <xsd:restriction base="dms:Choice">
                    <xsd:enumeration value="Application Security"/>
                    <xsd:enumeration value="ASRM"/>
                    <xsd:enumeration value="ASRM for Cloud"/>
                    <xsd:enumeration value="Cloud App Security"/>
                    <xsd:enumeration value="Cloud Edge"/>
                    <xsd:enumeration value="Cloud Network Security"/>
                    <xsd:enumeration value="Cloud Security"/>
                    <xsd:enumeration value="Cloud Security"/>
                    <xsd:enumeration value="Co-Managed EDR"/>
                    <xsd:enumeration value="Container Security"/>
                    <xsd:enumeration value="CREM"/>
                    <xsd:enumeration value="Cyber Risk Advisory"/>
                    <xsd:enumeration value="Data Loss Prevention"/>
                    <xsd:enumeration value="Data Pipeline (Outbound)"/>
                    <xsd:enumeration value="Deep Discovery"/>
                    <xsd:enumeration value="Deep Security"/>
                    <xsd:enumeration value="Deep Security"/>
                    <xsd:enumeration value="Email and Collaboration Security"/>
                    <xsd:enumeration value="Email Inspector"/>
                    <xsd:enumeration value="Endpoint Encryption"/>
                    <xsd:enumeration value="Endpoint Security"/>
                    <xsd:enumeration value="Endpoint Security"/>
                    <xsd:enumeration value="Endpoint Security"/>
                    <xsd:enumeration value="Endpoint Sensor"/>
                    <xsd:enumeration value="File Security"/>
                    <xsd:enumeration value="Forensics"/>
                    <xsd:enumeration value="Government Endpoint Security"/>
                    <xsd:enumeration value="Identity Security"/>
                    <xsd:enumeration value="Incident Response"/>
                    <xsd:enumeration value="Managed Detection and Response"/>
                    <xsd:enumeration value="Messaging Security"/>
                    <xsd:enumeration value="Messaging Security"/>
                    <xsd:enumeration value="Mobile Network Security"/>
                    <xsd:enumeration value="Mobile Security"/>
                    <xsd:enumeration value="Network Security"/>
                    <xsd:enumeration value="Open Source Security"/>
                    <xsd:enumeration value="OT Edge Security"/>
                    <xsd:enumeration value="OT Edge Security"/>
                    <xsd:enumeration value="Portable Security 3"/>
                    <xsd:enumeration value="PortalProtect &amp; IM Security"/>
                    <xsd:enumeration value="Premium Support"/>
                    <xsd:enumeration value="Red/Purple Teaming"/>
                    <xsd:enumeration value="Safe Mobile Workforce"/>
                    <xsd:enumeration value="Sandbox Analysis"/>
                    <xsd:enumeration value="ServerProtect"/>
                    <xsd:enumeration value="Services Advanced"/>
                    <xsd:enumeration value="SMD &amp; SMEX"/>
                    <xsd:enumeration value="TippingPoint"/>
                    <xsd:enumeration value="Trend Cloud One for Government"/>
                    <xsd:enumeration value="Trend Micro Apex Central"/>
                    <xsd:enumeration value="Trend Micro Apex One"/>
                    <xsd:enumeration value="Trend Vision One – SPC"/>
                    <xsd:enumeration value="Trend Vision One for Government"/>
                    <xsd:enumeration value="Trend Vision One SMB"/>
                    <xsd:enumeration value="Virtual Mobile Infrastructure"/>
                    <xsd:enumeration value="Worry-Free Services"/>
                    <xsd:enumeration value="XDR for Cloud"/>
                    <xsd:enumeration value="XDR for Email"/>
                    <xsd:enumeration value="XDR for Endpoints"/>
                    <xsd:enumeration value="XDR for Networks"/>
                    <xsd:enumeration value="XDR for OT"/>
                    <xsd:enumeration value="ZTSA"/>
                  </xsd:restriction>
                </xsd:simpleType>
              </xsd:element>
            </xsd:sequence>
          </xsd:extension>
        </xsd:complexContent>
      </xsd:complexType>
    </xsd:element>
    <xsd:element name="Industry" ma:index="9" nillable="true" ma:displayName="Industry" ma:format="Dropdown" ma:internalName="Industry" ma:readOnly="false">
      <xsd:simpleType>
        <xsd:restriction base="dms:Choice">
          <xsd:enumeration value="Education"/>
          <xsd:enumeration value="Financial Services"/>
          <xsd:enumeration value="Government"/>
          <xsd:enumeration value="Healthcare"/>
          <xsd:enumeration value="Information Technology"/>
          <xsd:enumeration value="Insurance"/>
          <xsd:enumeration value="Manufacturing"/>
          <xsd:enumeration value="Media &amp; Entertainment"/>
          <xsd:enumeration value="Oil &amp; Gas"/>
          <xsd:enumeration value="Other"/>
          <xsd:enumeration value="Pharmaceutical"/>
          <xsd:enumeration value="Professional Services"/>
          <xsd:enumeration value="Retail"/>
          <xsd:enumeration value="Telecommunications"/>
          <xsd:enumeration value="Transportation"/>
        </xsd:restriction>
      </xsd:simpleType>
    </xsd:element>
    <xsd:element name="Publishedby" ma:index="10" nillable="true" ma:displayName="Published By" ma:list="UserInfo" ma:SharePointGroup="0" ma:internalName="Publishedby"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ublishedDate1" ma:index="11" nillable="true" ma:displayName="Published Date" ma:format="DateOnly" ma:internalName="PublishedDate1" ma:readOnly="false">
      <xsd:simpleType>
        <xsd:restriction base="dms:DateTime"/>
      </xsd:simpleType>
    </xsd:element>
    <xsd:element name="Content_x0020_Status" ma:index="12" nillable="true" ma:displayName="Content Status" ma:default="Draft" ma:format="Dropdown" ma:internalName="Content_x0020_Status">
      <xsd:simpleType>
        <xsd:restriction base="dms:Choice">
          <xsd:enumeration value="Published"/>
          <xsd:enumeration value="Draft"/>
          <xsd:enumeration value="Publishing"/>
        </xsd:restriction>
      </xsd:simpleType>
    </xsd:element>
    <xsd:element name="Last_x0020_Refreshed_x0020_Date" ma:index="13" nillable="true" ma:displayName="Last Refreshed Date" ma:format="DateOnly" ma:internalName="Last_x0020_Refreshed_x0020_Date" ma:readOnly="false">
      <xsd:simpleType>
        <xsd:restriction base="dms:DateTime"/>
      </xsd:simpleType>
    </xsd:element>
    <xsd:element name="SFDCID" ma:index="15" nillable="true" ma:displayName="SFDCID" ma:internalName="SFDCID" ma:readOnly="false">
      <xsd:simpleType>
        <xsd:restriction base="dms:Text">
          <xsd:maxLength value="255"/>
        </xsd:restriction>
      </xsd:simpleType>
    </xsd:element>
    <xsd:element name="Region" ma:index="16" nillable="true" ma:displayName="Region" ma:default="Global" ma:internalName="Region" ma:readOnly="false">
      <xsd:complexType>
        <xsd:complexContent>
          <xsd:extension base="dms:MultiChoice">
            <xsd:sequence>
              <xsd:element name="Value" maxOccurs="unbounded" minOccurs="0" nillable="true">
                <xsd:simpleType>
                  <xsd:restriction base="dms:Choice">
                    <xsd:enumeration value="Global"/>
                    <xsd:enumeration value="APAC"/>
                    <xsd:enumeration value="NABU"/>
                    <xsd:enumeration value="EMEA"/>
                    <xsd:enumeration value="Japan"/>
                  </xsd:restriction>
                </xsd:simpleType>
              </xsd:element>
            </xsd:sequence>
          </xsd:extension>
        </xsd:complexContent>
      </xsd:complexType>
    </xsd:element>
    <xsd:element name="Tags" ma:index="17" nillable="true" ma:displayName="Tags" ma:internalName="Tags" ma:readOnly="false">
      <xsd:simpleType>
        <xsd:restriction base="dms:Note">
          <xsd:maxLength value="255"/>
        </xsd:restriction>
      </xsd:simpleType>
    </xsd:element>
    <xsd:element name="Category1" ma:index="18" nillable="true" ma:displayName="Category" ma:format="Dropdown" ma:internalName="Category1" ma:readOnly="false">
      <xsd:simpleType>
        <xsd:restriction base="dms:Choice">
          <xsd:enumeration value="Channel Marketing"/>
          <xsd:enumeration value="Partner Program"/>
        </xsd:restriction>
      </xsd:simpleType>
    </xsd:element>
    <xsd:element name="Partner_x0020_Category" ma:index="19" nillable="true" ma:displayName="Partner Category" ma:format="Dropdown" ma:internalName="Partner_x0020_Category" ma:readOnly="false">
      <xsd:simpleType>
        <xsd:restriction base="dms:Choice">
          <xsd:enumeration value="Alliance"/>
          <xsd:enumeration value="Reseller (Bronze)"/>
          <xsd:enumeration value="Reseller (Area)"/>
          <xsd:enumeration value="Reseller (Silver)"/>
          <xsd:enumeration value="Reseller (Gold)"/>
          <xsd:enumeration value="Reseller (Platinum)"/>
          <xsd:enumeration value="Distributor"/>
          <xsd:enumeration value="Cloud Service Provider"/>
          <xsd:enumeration value="Global System Integrator"/>
          <xsd:enumeration value="Managed Service Provider"/>
          <xsd:enumeration value="National Reseller"/>
          <xsd:enumeration value="Professional Services"/>
          <xsd:enumeration value="Referral Partner"/>
          <xsd:enumeration value="System Integrator"/>
          <xsd:enumeration value="JP Certified Rank"/>
          <xsd:enumeration value="MSS"/>
          <xsd:enumeration value="CIER"/>
          <xsd:enumeration value="Disty"/>
          <xsd:enumeration value="IoT"/>
          <xsd:enumeration value="Emerging"/>
          <xsd:enumeration value="Internal_IOT"/>
          <xsd:enumeration value="SPL"/>
        </xsd:restriction>
      </xsd:simpleType>
    </xsd:element>
    <xsd:element name="TaxCatchAll" ma:index="33" nillable="true" ma:displayName="Taxonomy Catch All Column" ma:hidden="true" ma:list="{078aac46-349e-441a-9517-42bdea7f46f0}" ma:internalName="TaxCatchAll" ma:readOnly="false" ma:showField="CatchAllData" ma:web="f0ecfa0d-4c51-4931-895b-265734bdcb09">
      <xsd:complexType>
        <xsd:complexContent>
          <xsd:extension base="dms:MultiChoiceLookup">
            <xsd:sequence>
              <xsd:element name="Value" type="dms:Lookup" maxOccurs="unbounded" minOccurs="0" nillable="true"/>
            </xsd:sequence>
          </xsd:extension>
        </xsd:complexContent>
      </xsd:complexType>
    </xsd:element>
    <xsd:element name="To_x0020_Be_x0020_Archived" ma:index="46" nillable="true" ma:displayName="To Be Archived" ma:default="0" ma:internalName="To_x0020_Be_x0020_Archiv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58a5763-60ce-4e0a-94ed-a57bcfb31f8d" elementFormDefault="qualified">
    <xsd:import namespace="http://schemas.microsoft.com/office/2006/documentManagement/types"/>
    <xsd:import namespace="http://schemas.microsoft.com/office/infopath/2007/PartnerControls"/>
    <xsd:element name="MediaServiceDateTaken" ma:index="26" nillable="true" ma:displayName="MediaServiceDateTaken" ma:description="" ma:hidden="true" ma:internalName="MediaServiceDateTaken" ma:readOnly="true">
      <xsd:simpleType>
        <xsd:restriction base="dms:Text"/>
      </xsd:simpleType>
    </xsd:element>
    <xsd:element name="MediaServiceGenerationTime" ma:index="27" nillable="true" ma:displayName="MediaServiceGenerationTime" ma:hidden="true" ma:internalName="MediaServiceGenerationTime" ma:readOnly="true">
      <xsd:simpleType>
        <xsd:restriction base="dms:Text"/>
      </xsd:simpleType>
    </xsd:element>
    <xsd:element name="MediaServiceEventHashCode" ma:index="28" nillable="true" ma:displayName="MediaServiceEventHashCode" ma:hidden="true" ma:internalName="MediaServiceEventHashCode" ma:readOnly="true">
      <xsd:simpleType>
        <xsd:restriction base="dms:Text"/>
      </xsd:simpleType>
    </xsd:element>
    <xsd:element name="MediaLengthInSeconds" ma:index="29" nillable="true" ma:displayName="MediaLengthInSeconds" ma:hidden="true" ma:internalName="MediaLengthInSeconds" ma:readOnly="true">
      <xsd:simpleType>
        <xsd:restriction base="dms:Unknow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ObjectDetectorVersions" ma:index="31" nillable="true" ma:displayName="MediaServiceObjectDetectorVersions" ma:description="" ma:hidden="true" ma:internalName="MediaServiceObjectDetectorVersions" ma:readOnly="true">
      <xsd:simpleType>
        <xsd:restriction base="dms:Text"/>
      </xsd:simpleType>
    </xsd:element>
    <xsd:element name="lcf76f155ced4ddcb4097134ff3c332f" ma:index="32" nillable="true" ma:taxonomy="true" ma:internalName="lcf76f155ced4ddcb4097134ff3c332f" ma:taxonomyFieldName="MediaServiceImageTags" ma:displayName="Image Tags" ma:readOnly="false" ma:fieldId="{5cf76f15-5ced-4ddc-b409-7134ff3c332f}" ma:taxonomyMulti="true" ma:sspId="e2974828-9dee-43f5-bfd6-19b994d72066" ma:termSetId="09814cd3-568e-fe90-9814-8d621ff8fb84" ma:anchorId="fba54fb3-c3e1-fe81-a776-ca4b69148c4d" ma:open="true" ma:isKeyword="false">
      <xsd:complexType>
        <xsd:sequence>
          <xsd:element ref="pc:Terms" minOccurs="0" maxOccurs="1"/>
        </xsd:sequence>
      </xsd:complexType>
    </xsd:element>
    <xsd:element name="MediaServiceOCR" ma:index="34" nillable="true" ma:displayName="Extracted Text" ma:hidden="true" ma:internalName="MediaServiceOCR" ma:readOnly="true">
      <xsd:simpleType>
        <xsd:restriction base="dms:Note"/>
      </xsd:simpleType>
    </xsd:element>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BillingMetadata" ma:index="4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V4HolidayDate" ma:index="20" nillable="true" ma:displayName="Date" ma:format="DateOnly" ma:internalName="V4HolidayDate" ma:readOnly="fals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gion xmlns="f0ecfa0d-4c51-4931-895b-265734bdcb09">
      <Value>Global</Value>
    </Region>
    <LikesCount xmlns="http://schemas.microsoft.com/sharepoint/v3" xsi:nil="true"/>
    <ItemType xmlns="f0ecfa0d-4c51-4931-895b-265734bdcb09" xsi:nil="true"/>
    <RatedBy xmlns="http://schemas.microsoft.com/sharepoint/v3">
      <UserInfo>
        <DisplayName/>
        <AccountId xsi:nil="true"/>
        <AccountType/>
      </UserInfo>
    </RatedBy>
    <Content_x0020_Status xmlns="f0ecfa0d-4c51-4931-895b-265734bdcb09">Published</Content_x0020_Status>
    <Visibility xmlns="f0ecfa0d-4c51-4931-895b-265734bdcb09">Internal+Channel</Visibility>
    <Publishedby xmlns="f0ecfa0d-4c51-4931-895b-265734bdcb09">
      <UserInfo>
        <DisplayName>Cara West (MKT-NA)</DisplayName>
        <AccountId>40</AccountId>
        <AccountType/>
      </UserInfo>
    </Publishedby>
    <_ExtendedDescription xmlns="http://schemas.microsoft.com/sharepoint/v3">New corporate PowerPoint deck to be used by all audiences. Updates include:
• Calibri to Aptos
• Made font sizes slightly smaller since Aptos is a larger font family
• Fixed the blank Master title page with bullet styles
• Removed super crop T
• Added blank versions of slides with no footer</_ExtendedDescription>
    <SFDCID xmlns="f0ecfa0d-4c51-4931-895b-265734bdcb09">068Ps00000LVPR5IAP</SFDCID>
    <Tags xmlns="f0ecfa0d-4c51-4931-895b-265734bdcb09" xsi:nil="true"/>
    <PublishedDate1 xmlns="f0ecfa0d-4c51-4931-895b-265734bdcb09">2023-01-11T08:00:00+00:00</PublishedDate1>
    <RatingCount xmlns="http://schemas.microsoft.com/sharepoint/v3" xsi:nil="true"/>
    <Solution xmlns="f0ecfa0d-4c51-4931-895b-265734bdcb09">Corporate &amp; Cross Solution</Solution>
    <Language xmlns="http://schemas.microsoft.com/sharepoint/v3">English</Language>
    <Industry xmlns="f0ecfa0d-4c51-4931-895b-265734bdcb09" xsi:nil="true"/>
    <Product xmlns="f0ecfa0d-4c51-4931-895b-265734bdcb09" xsi:nil="true"/>
    <lcf76f155ced4ddcb4097134ff3c332f xmlns="d58a5763-60ce-4e0a-94ed-a57bcfb31f8d">
      <Terms xmlns="http://schemas.microsoft.com/office/infopath/2007/PartnerControls"/>
    </lcf76f155ced4ddcb4097134ff3c332f>
    <TaxCatchAll xmlns="f0ecfa0d-4c51-4931-895b-265734bdcb09" xsi:nil="true"/>
    <Last_x0020_Refreshed_x0020_Date xmlns="f0ecfa0d-4c51-4931-895b-265734bdcb09">2024-12-20T08:00:00+00:00</Last_x0020_Refreshed_x0020_Date>
    <AverageRating xmlns="http://schemas.microsoft.com/sharepoint/v3" xsi:nil="true"/>
    <Partner_x0020_Category xmlns="f0ecfa0d-4c51-4931-895b-265734bdcb09" xsi:nil="true"/>
    <Category1 xmlns="f0ecfa0d-4c51-4931-895b-265734bdcb09" xsi:nil="true"/>
    <V4HolidayDate xmlns="http://schemas.microsoft.com/sharepoint/v3/fields" xsi:nil="true"/>
    <Ratings xmlns="http://schemas.microsoft.com/sharepoint/v3" xsi:nil="true"/>
    <ContentAuthors xmlns="f0ecfa0d-4c51-4931-895b-265734bdcb09">
      <UserInfo>
        <DisplayName>Kim Peters (MKT-NA)</DisplayName>
        <AccountId>132</AccountId>
        <AccountType/>
      </UserInfo>
    </ContentAuthors>
    <To_x0020_Be_x0020_Archived xmlns="f0ecfa0d-4c51-4931-895b-265734bdcb09">false</To_x0020_Be_x0020_Archive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84B961-7B3F-4A9F-92B8-CF5DD4C7B5AD}">
  <ds:schemaRefs>
    <ds:schemaRef ds:uri="d58a5763-60ce-4e0a-94ed-a57bcfb31f8d"/>
    <ds:schemaRef ds:uri="f0ecfa0d-4c51-4931-895b-265734bdcb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75F5EA5-B3CA-487F-9B05-2E1BC200EE60}">
  <ds:schemaRefs>
    <ds:schemaRef ds:uri="http://schemas.microsoft.com/office/2006/metadata/properties"/>
    <ds:schemaRef ds:uri="http://schemas.microsoft.com/office/2006/documentManagement/types"/>
    <ds:schemaRef ds:uri="http://purl.org/dc/dcmitype/"/>
    <ds:schemaRef ds:uri="http://schemas.microsoft.com/sharepoint/v3/fields"/>
    <ds:schemaRef ds:uri="http://www.w3.org/XML/1998/namespace"/>
    <ds:schemaRef ds:uri="http://purl.org/dc/elements/1.1/"/>
    <ds:schemaRef ds:uri="http://schemas.microsoft.com/office/infopath/2007/PartnerControls"/>
    <ds:schemaRef ds:uri="http://purl.org/dc/terms/"/>
    <ds:schemaRef ds:uri="http://schemas.microsoft.com/sharepoint/v3"/>
    <ds:schemaRef ds:uri="http://schemas.openxmlformats.org/package/2006/metadata/core-properties"/>
    <ds:schemaRef ds:uri="d58a5763-60ce-4e0a-94ed-a57bcfb31f8d"/>
    <ds:schemaRef ds:uri="f0ecfa0d-4c51-4931-895b-265734bdcb09"/>
  </ds:schemaRefs>
</ds:datastoreItem>
</file>

<file path=customXml/itemProps3.xml><?xml version="1.0" encoding="utf-8"?>
<ds:datastoreItem xmlns:ds="http://schemas.openxmlformats.org/officeDocument/2006/customXml" ds:itemID="{DCA82B11-E4C9-4DC1-8E9F-F20D10B4FB08}">
  <ds:schemaRefs>
    <ds:schemaRef ds:uri="http://schemas.microsoft.com/sharepoint/v3/contenttype/forms"/>
  </ds:schemaRefs>
</ds:datastoreItem>
</file>

<file path=docMetadata/LabelInfo.xml><?xml version="1.0" encoding="utf-8"?>
<clbl:labelList xmlns:clbl="http://schemas.microsoft.com/office/2020/mipLabelMetadata">
  <clbl:label id="{fb50d67e-2428-41a1-85f0-bee73fd61572}" enabled="1" method="Privileged" siteId="{3e04753a-ae5b-42d4-a86d-d6f05460f9e4}" removed="0"/>
</clbl:labelList>
</file>

<file path=docProps/app.xml><?xml version="1.0" encoding="utf-8"?>
<Properties xmlns="http://schemas.openxmlformats.org/officeDocument/2006/extended-properties" xmlns:vt="http://schemas.openxmlformats.org/officeDocument/2006/docPropsVTypes">
  <Template/>
  <TotalTime>1222</TotalTime>
  <Words>2445</Words>
  <Application>Microsoft Macintosh PowerPoint</Application>
  <PresentationFormat>Widescreen</PresentationFormat>
  <Paragraphs>207</Paragraphs>
  <Slides>27</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Apple Symbols</vt:lpstr>
      <vt:lpstr>Aptos</vt:lpstr>
      <vt:lpstr>Aptos ExtraBold</vt:lpstr>
      <vt:lpstr>Aptos Mono</vt:lpstr>
      <vt:lpstr>Arial</vt:lpstr>
      <vt:lpstr>Arial,Sans-Serif</vt:lpstr>
      <vt:lpstr>Calibri</vt:lpstr>
      <vt:lpstr>Calibri,Sans-Serif</vt:lpstr>
      <vt:lpstr>Courier New</vt:lpstr>
      <vt:lpstr>Courier New,monospace</vt:lpstr>
      <vt:lpstr>System Font Regular</vt:lpstr>
      <vt:lpstr>System Font Regular,Sans-Serif</vt:lpstr>
      <vt:lpstr>Wingdings,Sans-Serif</vt:lpstr>
      <vt:lpstr>TrendMicro-LightTheme</vt:lpstr>
      <vt:lpstr>Minion AI</vt:lpstr>
      <vt:lpstr>PowerPoint Presentation</vt:lpstr>
      <vt:lpstr>PowerPoint Presentation</vt:lpstr>
      <vt:lpstr>High level architecture/flow</vt:lpstr>
      <vt:lpstr>High level architecture/flow</vt:lpstr>
      <vt:lpstr>High level architecture/flow</vt:lpstr>
      <vt:lpstr>High level architecture/flow</vt:lpstr>
      <vt:lpstr>High level architecture/flow</vt:lpstr>
      <vt:lpstr>Two-Pronged Approach</vt:lpstr>
      <vt:lpstr>MCP Server Overview</vt:lpstr>
      <vt:lpstr>MCP Server Code</vt:lpstr>
      <vt:lpstr> Slackbot</vt:lpstr>
      <vt:lpstr>RAG</vt:lpstr>
      <vt:lpstr>RAG </vt:lpstr>
      <vt:lpstr>Existing Code </vt:lpstr>
      <vt:lpstr>RAG Population </vt:lpstr>
      <vt:lpstr>PowerPoint Presentation</vt:lpstr>
      <vt:lpstr>Alternate Development Path</vt:lpstr>
      <vt:lpstr>PowerPoint Presentation</vt:lpstr>
      <vt:lpstr>PowerPoint Presentation</vt:lpstr>
      <vt:lpstr>PowerPoint Presentation</vt:lpstr>
      <vt:lpstr>PowerPoint Presentation</vt:lpstr>
      <vt:lpstr>Demo Video</vt:lpstr>
      <vt:lpstr>Converted Code   </vt:lpstr>
      <vt:lpstr>Overall Challenges</vt:lpstr>
      <vt:lpstr>Future Work</vt:lpstr>
      <vt:lpstr>PowerPoint Presentation</vt:lpstr>
    </vt:vector>
  </TitlesOfParts>
  <Manager/>
  <Company>Trend Micro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 Micro PowerPoint Template Generic – Light (2025 Refresh)</dc:title>
  <dc:subject/>
  <dc:creator>Trend Micro</dc:creator>
  <cp:keywords/>
  <dc:description/>
  <cp:lastModifiedBy>Kien Do</cp:lastModifiedBy>
  <cp:revision>11</cp:revision>
  <dcterms:created xsi:type="dcterms:W3CDTF">2022-11-14T16:01:56Z</dcterms:created>
  <dcterms:modified xsi:type="dcterms:W3CDTF">2026-02-06T23:48:00Z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b50d67e-2428-41a1-85f0-bee73fd61572_Enabled">
    <vt:lpwstr>true</vt:lpwstr>
  </property>
  <property fmtid="{D5CDD505-2E9C-101B-9397-08002B2CF9AE}" pid="3" name="MSIP_Label_fb50d67e-2428-41a1-85f0-bee73fd61572_SetDate">
    <vt:lpwstr>2023-11-22T22:12:18Z</vt:lpwstr>
  </property>
  <property fmtid="{D5CDD505-2E9C-101B-9397-08002B2CF9AE}" pid="4" name="MSIP_Label_fb50d67e-2428-41a1-85f0-bee73fd61572_Method">
    <vt:lpwstr>Privileged</vt:lpwstr>
  </property>
  <property fmtid="{D5CDD505-2E9C-101B-9397-08002B2CF9AE}" pid="5" name="MSIP_Label_fb50d67e-2428-41a1-85f0-bee73fd61572_Name">
    <vt:lpwstr>Public Information - no protection</vt:lpwstr>
  </property>
  <property fmtid="{D5CDD505-2E9C-101B-9397-08002B2CF9AE}" pid="6" name="MSIP_Label_fb50d67e-2428-41a1-85f0-bee73fd61572_SiteId">
    <vt:lpwstr>3e04753a-ae5b-42d4-a86d-d6f05460f9e4</vt:lpwstr>
  </property>
  <property fmtid="{D5CDD505-2E9C-101B-9397-08002B2CF9AE}" pid="7" name="MSIP_Label_fb50d67e-2428-41a1-85f0-bee73fd61572_ActionId">
    <vt:lpwstr>99e49def-4198-4948-8ea1-410c3002b5ab</vt:lpwstr>
  </property>
  <property fmtid="{D5CDD505-2E9C-101B-9397-08002B2CF9AE}" pid="8" name="MSIP_Label_fb50d67e-2428-41a1-85f0-bee73fd61572_ContentBits">
    <vt:lpwstr>0</vt:lpwstr>
  </property>
  <property fmtid="{D5CDD505-2E9C-101B-9397-08002B2CF9AE}" pid="9" name="MediaServiceImageTags">
    <vt:lpwstr/>
  </property>
  <property fmtid="{D5CDD505-2E9C-101B-9397-08002B2CF9AE}" pid="10" name="ContentTypeId">
    <vt:lpwstr>0x01010087A1A18B5FA9AD4994E98BA1DE116271</vt:lpwstr>
  </property>
  <property fmtid="{D5CDD505-2E9C-101B-9397-08002B2CF9AE}" pid="11" name="Test Reminder Email">
    <vt:bool>false</vt:bool>
  </property>
  <property fmtid="{D5CDD505-2E9C-101B-9397-08002B2CF9AE}" pid="12" name="Is Test File">
    <vt:lpwstr>No</vt:lpwstr>
  </property>
</Properties>
</file>